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86" r:id="rId4"/>
    <p:sldId id="261" r:id="rId5"/>
    <p:sldId id="274" r:id="rId6"/>
    <p:sldId id="294" r:id="rId7"/>
    <p:sldId id="293" r:id="rId8"/>
    <p:sldId id="295" r:id="rId9"/>
    <p:sldId id="282" r:id="rId10"/>
    <p:sldId id="271" r:id="rId11"/>
    <p:sldId id="268" r:id="rId12"/>
    <p:sldId id="296" r:id="rId13"/>
  </p:sldIdLst>
  <p:sldSz cx="9144000" cy="5143500" type="screen16x9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2C7399"/>
    <a:srgbClr val="643264"/>
    <a:srgbClr val="C3B996"/>
    <a:srgbClr val="7BB6CE"/>
    <a:srgbClr val="AFDEF0"/>
    <a:srgbClr val="CD8C41"/>
    <a:srgbClr val="A4ACB1"/>
    <a:srgbClr val="003C67"/>
    <a:srgbClr val="967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7CF3A3-D7E9-4874-94A5-42DF93ECD00C}">
  <a:tblStyle styleId="{BC7CF3A3-D7E9-4874-94A5-42DF93ECD00C}" styleName="Norges Bank">
    <a:wholeTbl>
      <a:tcTxStyle>
        <a:fontRef idx="minor">
          <a:prstClr val="red"/>
        </a:fontRef>
        <a:schemeClr val="dk1"/>
      </a:tcTxStyle>
      <a:tcStyle>
        <a:tcBdr>
          <a:left>
            <a:ln w="3175" cmpd="sng">
              <a:noFill/>
            </a:ln>
          </a:left>
          <a:right>
            <a:ln w="3175" cmpd="sng">
              <a:noFill/>
            </a:ln>
          </a:right>
          <a:top>
            <a:ln w="3175" cmpd="sng">
              <a:noFill/>
            </a:ln>
          </a:top>
          <a:bottom>
            <a:ln w="3175" cmpd="sng">
              <a:noFill/>
            </a:ln>
          </a:bottom>
          <a:insideH>
            <a:ln w="3175" cmpd="sng">
              <a:noFill/>
            </a:ln>
          </a:insideH>
          <a:insideV>
            <a:ln w="3175" cmpd="sng">
              <a:noFill/>
            </a:ln>
          </a:insideV>
        </a:tcBdr>
        <a:fill>
          <a:solidFill>
            <a:schemeClr val="lt1"/>
          </a:solidFill>
        </a:fill>
      </a:tcStyle>
    </a:wholeTbl>
    <a:band2H>
      <a:tcStyle>
        <a:tcBdr/>
        <a:fill>
          <a:solidFill>
            <a:srgbClr val="E0E0E0"/>
          </a:solidFill>
        </a:fill>
      </a:tcStyle>
    </a:band2H>
    <a:lastRow>
      <a:tcTxStyle b="on">
        <a:fontRef idx="minor">
          <a:prstClr val="black"/>
        </a:fontRef>
        <a:schemeClr val="dk1"/>
      </a:tcTxStyle>
      <a:tcStyle>
        <a:tcBdr>
          <a:top>
            <a:ln w="3175" cmpd="sng">
              <a:solidFill>
                <a:schemeClr val="dk1"/>
              </a:solidFill>
            </a:ln>
          </a:top>
          <a:bottom>
            <a:ln w="3175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1" autoAdjust="0"/>
    <p:restoredTop sz="94660"/>
  </p:normalViewPr>
  <p:slideViewPr>
    <p:cSldViewPr>
      <p:cViewPr>
        <p:scale>
          <a:sx n="100" d="100"/>
          <a:sy n="100" d="100"/>
        </p:scale>
        <p:origin x="-132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13894200127468E-2"/>
          <c:y val="2.074965660060964E-2"/>
          <c:w val="0.7061353587971676"/>
          <c:h val="0.8667278524554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Annual return</c:v>
                </c:pt>
              </c:strCache>
            </c:strRef>
          </c:tx>
          <c:spPr>
            <a:solidFill>
              <a:srgbClr val="2C7399"/>
            </a:solidFill>
          </c:spPr>
          <c:invertIfNegative val="0"/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cat>
            <c:strRef>
              <c:f>'Ark1'!$A$3:$A$18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strCache>
            </c:strRef>
          </c:cat>
          <c:val>
            <c:numRef>
              <c:f>'Ark1'!$B$3:$B$18</c:f>
              <c:numCache>
                <c:formatCode>_(* #,##0.00_);_(* \(#,##0.00\);_(* "-"??_);_(@_)</c:formatCode>
                <c:ptCount val="10"/>
                <c:pt idx="0">
                  <c:v>8.9354914868923405</c:v>
                </c:pt>
                <c:pt idx="1">
                  <c:v>11.094288884892901</c:v>
                </c:pt>
                <c:pt idx="2">
                  <c:v>7.9226095467180802</c:v>
                </c:pt>
                <c:pt idx="3">
                  <c:v>4.26101298754475</c:v>
                </c:pt>
                <c:pt idx="4">
                  <c:v>-23.307239900728401</c:v>
                </c:pt>
                <c:pt idx="5">
                  <c:v>25.615686246435299</c:v>
                </c:pt>
                <c:pt idx="6">
                  <c:v>9.6200568347588806</c:v>
                </c:pt>
                <c:pt idx="7">
                  <c:v>-2.5439826764148901</c:v>
                </c:pt>
                <c:pt idx="8">
                  <c:v>13.4159061190641</c:v>
                </c:pt>
                <c:pt idx="9">
                  <c:v>15.945393694237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570240"/>
        <c:axId val="100571776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Accumulated annualised return</c:v>
                </c:pt>
              </c:strCache>
            </c:strRef>
          </c:tx>
          <c:spPr>
            <a:ln>
              <a:solidFill>
                <a:srgbClr val="643264"/>
              </a:solidFill>
            </a:ln>
          </c:spPr>
          <c:marker>
            <c:symbol val="none"/>
          </c:marker>
          <c:cat>
            <c:strRef>
              <c:f>'Ark1'!$A$3:$A$18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strCache>
            </c:strRef>
          </c:cat>
          <c:val>
            <c:numRef>
              <c:f>'Ark1'!$C$3:$C$18</c:f>
              <c:numCache>
                <c:formatCode>_(* #,##0.00_);_(* \(#,##0.00\);_(* "-"??_);_(@_)</c:formatCode>
                <c:ptCount val="10"/>
                <c:pt idx="0">
                  <c:v>5.2924965262488799</c:v>
                </c:pt>
                <c:pt idx="1">
                  <c:v>6.0008168263708361</c:v>
                </c:pt>
                <c:pt idx="2">
                  <c:v>6.2126481423894209</c:v>
                </c:pt>
                <c:pt idx="3">
                  <c:v>6.0158518534858096</c:v>
                </c:pt>
                <c:pt idx="4">
                  <c:v>2.9407894797196521</c:v>
                </c:pt>
                <c:pt idx="5">
                  <c:v>4.6627623981558619</c:v>
                </c:pt>
                <c:pt idx="6">
                  <c:v>5.0360013128059711</c:v>
                </c:pt>
                <c:pt idx="7">
                  <c:v>4.4755443807674933</c:v>
                </c:pt>
                <c:pt idx="8">
                  <c:v>5.0490020509227351</c:v>
                </c:pt>
                <c:pt idx="9">
                  <c:v>5.6989757893177062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91488"/>
        <c:axId val="100589952"/>
      </c:lineChart>
      <c:catAx>
        <c:axId val="10057024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low"/>
        <c:crossAx val="100571776"/>
        <c:crosses val="autoZero"/>
        <c:auto val="1"/>
        <c:lblAlgn val="ctr"/>
        <c:lblOffset val="100"/>
        <c:tickLblSkip val="1"/>
        <c:noMultiLvlLbl val="0"/>
      </c:catAx>
      <c:valAx>
        <c:axId val="100571776"/>
        <c:scaling>
          <c:orientation val="minMax"/>
          <c:max val="30"/>
          <c:min val="-30"/>
        </c:scaling>
        <c:delete val="0"/>
        <c:axPos val="l"/>
        <c:numFmt formatCode="0" sourceLinked="0"/>
        <c:majorTickMark val="in"/>
        <c:minorTickMark val="none"/>
        <c:tickLblPos val="nextTo"/>
        <c:crossAx val="100570240"/>
        <c:crosses val="autoZero"/>
        <c:crossBetween val="between"/>
        <c:majorUnit val="10"/>
      </c:valAx>
      <c:valAx>
        <c:axId val="100589952"/>
        <c:scaling>
          <c:orientation val="minMax"/>
          <c:max val="30"/>
          <c:min val="-30"/>
        </c:scaling>
        <c:delete val="0"/>
        <c:axPos val="r"/>
        <c:numFmt formatCode="0" sourceLinked="0"/>
        <c:majorTickMark val="in"/>
        <c:minorTickMark val="none"/>
        <c:tickLblPos val="nextTo"/>
        <c:crossAx val="100591488"/>
        <c:crosses val="max"/>
        <c:crossBetween val="between"/>
        <c:majorUnit val="10"/>
      </c:valAx>
      <c:catAx>
        <c:axId val="100591488"/>
        <c:scaling>
          <c:orientation val="minMax"/>
        </c:scaling>
        <c:delete val="1"/>
        <c:axPos val="b"/>
        <c:majorTickMark val="out"/>
        <c:minorTickMark val="none"/>
        <c:tickLblPos val="nextTo"/>
        <c:crossAx val="10058995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r"/>
      <c:layout>
        <c:manualLayout>
          <c:xMode val="edge"/>
          <c:yMode val="edge"/>
          <c:x val="0.79992748277402226"/>
          <c:y val="0.13352220232066767"/>
          <c:w val="0.19688577407747548"/>
          <c:h val="0.31653441240958113"/>
        </c:manualLayout>
      </c:layout>
      <c:overlay val="1"/>
      <c:spPr>
        <a:ln w="6350">
          <a:noFill/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785098701742743E-2"/>
          <c:y val="3.9541212336581449E-2"/>
          <c:w val="0.68020019408493482"/>
          <c:h val="0.87490258788910291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The fund</c:v>
                </c:pt>
              </c:strCache>
            </c:strRef>
          </c:tx>
          <c:spPr>
            <a:ln>
              <a:solidFill>
                <a:srgbClr val="2C7399"/>
              </a:solidFill>
            </a:ln>
          </c:spPr>
          <c:marker>
            <c:symbol val="none"/>
          </c:marker>
          <c:cat>
            <c:numRef>
              <c:f>Sheet1!$A$4:$A$195</c:f>
              <c:numCache>
                <c:formatCode>m/d/yyyy</c:formatCode>
                <c:ptCount val="192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</c:numCache>
            </c:numRef>
          </c:cat>
          <c:val>
            <c:numRef>
              <c:f>Sheet1!$G$4:$G$195</c:f>
              <c:numCache>
                <c:formatCode>_(* #,##0.00_);_(* \(#,##0.00\);_(* "-"??_);_(@_)</c:formatCode>
                <c:ptCount val="192"/>
                <c:pt idx="0">
                  <c:v>101.1933564837429</c:v>
                </c:pt>
                <c:pt idx="1">
                  <c:v>102.28756508885606</c:v>
                </c:pt>
                <c:pt idx="2">
                  <c:v>103.72924635233848</c:v>
                </c:pt>
                <c:pt idx="3">
                  <c:v>103.96362543527619</c:v>
                </c:pt>
                <c:pt idx="4">
                  <c:v>104.93093002524292</c:v>
                </c:pt>
                <c:pt idx="5">
                  <c:v>105.87751630088266</c:v>
                </c:pt>
                <c:pt idx="6">
                  <c:v>106.45076801440997</c:v>
                </c:pt>
                <c:pt idx="7">
                  <c:v>101.787931759183</c:v>
                </c:pt>
                <c:pt idx="8">
                  <c:v>102.09493118758621</c:v>
                </c:pt>
                <c:pt idx="9">
                  <c:v>104.79937746200437</c:v>
                </c:pt>
                <c:pt idx="10">
                  <c:v>108.33101008019109</c:v>
                </c:pt>
                <c:pt idx="11">
                  <c:v>109.25674462855483</c:v>
                </c:pt>
                <c:pt idx="12">
                  <c:v>111.06835972978639</c:v>
                </c:pt>
                <c:pt idx="13">
                  <c:v>109.87732475250192</c:v>
                </c:pt>
                <c:pt idx="14">
                  <c:v>112.45634901875204</c:v>
                </c:pt>
                <c:pt idx="15">
                  <c:v>115.3249349332502</c:v>
                </c:pt>
                <c:pt idx="16">
                  <c:v>113.31703638667113</c:v>
                </c:pt>
                <c:pt idx="17">
                  <c:v>114.71347569692645</c:v>
                </c:pt>
                <c:pt idx="18">
                  <c:v>114.06642993756024</c:v>
                </c:pt>
                <c:pt idx="19">
                  <c:v>114.27877844225493</c:v>
                </c:pt>
                <c:pt idx="20">
                  <c:v>113.8051676333524</c:v>
                </c:pt>
                <c:pt idx="21">
                  <c:v>116.05685271745135</c:v>
                </c:pt>
                <c:pt idx="22">
                  <c:v>118.95647489756097</c:v>
                </c:pt>
                <c:pt idx="23">
                  <c:v>122.84794797954947</c:v>
                </c:pt>
                <c:pt idx="24">
                  <c:v>120.57108729867423</c:v>
                </c:pt>
                <c:pt idx="25">
                  <c:v>122.82585203971826</c:v>
                </c:pt>
                <c:pt idx="26">
                  <c:v>125.75361350199631</c:v>
                </c:pt>
                <c:pt idx="27">
                  <c:v>124.97194840154702</c:v>
                </c:pt>
                <c:pt idx="28">
                  <c:v>124.20255364482654</c:v>
                </c:pt>
                <c:pt idx="29">
                  <c:v>125.75000499304629</c:v>
                </c:pt>
                <c:pt idx="30">
                  <c:v>125.72855776408521</c:v>
                </c:pt>
                <c:pt idx="31">
                  <c:v>128.15201121266389</c:v>
                </c:pt>
                <c:pt idx="32">
                  <c:v>126.1247988747097</c:v>
                </c:pt>
                <c:pt idx="33">
                  <c:v>126.42471486347107</c:v>
                </c:pt>
                <c:pt idx="34">
                  <c:v>125.13740850743253</c:v>
                </c:pt>
                <c:pt idx="35">
                  <c:v>125.90737589012099</c:v>
                </c:pt>
                <c:pt idx="36">
                  <c:v>127.40977649025234</c:v>
                </c:pt>
                <c:pt idx="37">
                  <c:v>124.08054722545438</c:v>
                </c:pt>
                <c:pt idx="38">
                  <c:v>122.39301327642551</c:v>
                </c:pt>
                <c:pt idx="39">
                  <c:v>125.1299926807139</c:v>
                </c:pt>
                <c:pt idx="40">
                  <c:v>124.73171012910522</c:v>
                </c:pt>
                <c:pt idx="41">
                  <c:v>123.73184390718393</c:v>
                </c:pt>
                <c:pt idx="42">
                  <c:v>123.20904315001926</c:v>
                </c:pt>
                <c:pt idx="43">
                  <c:v>121.20942455317149</c:v>
                </c:pt>
                <c:pt idx="44">
                  <c:v>117.16384384232587</c:v>
                </c:pt>
                <c:pt idx="45">
                  <c:v>120.59039807925969</c:v>
                </c:pt>
                <c:pt idx="46">
                  <c:v>122.5416900590252</c:v>
                </c:pt>
                <c:pt idx="47">
                  <c:v>122.80097154679238</c:v>
                </c:pt>
                <c:pt idx="48">
                  <c:v>122.07112632968419</c:v>
                </c:pt>
                <c:pt idx="49">
                  <c:v>122.19571589372981</c:v>
                </c:pt>
                <c:pt idx="50">
                  <c:v>123.53140669650617</c:v>
                </c:pt>
                <c:pt idx="51">
                  <c:v>122.90037662496842</c:v>
                </c:pt>
                <c:pt idx="52">
                  <c:v>122.5932977656404</c:v>
                </c:pt>
                <c:pt idx="53">
                  <c:v>119.91162234390903</c:v>
                </c:pt>
                <c:pt idx="54">
                  <c:v>116.45626889934816</c:v>
                </c:pt>
                <c:pt idx="55">
                  <c:v>117.65258755655307</c:v>
                </c:pt>
                <c:pt idx="56">
                  <c:v>113.75765788353304</c:v>
                </c:pt>
                <c:pt idx="57">
                  <c:v>116.31636307830115</c:v>
                </c:pt>
                <c:pt idx="58">
                  <c:v>118.79315298463608</c:v>
                </c:pt>
                <c:pt idx="59">
                  <c:v>116.97752589366286</c:v>
                </c:pt>
                <c:pt idx="60">
                  <c:v>115.53021252414717</c:v>
                </c:pt>
                <c:pt idx="61">
                  <c:v>115.54908692299871</c:v>
                </c:pt>
                <c:pt idx="62">
                  <c:v>114.98167903544815</c:v>
                </c:pt>
                <c:pt idx="63">
                  <c:v>119.28929650559878</c:v>
                </c:pt>
                <c:pt idx="64">
                  <c:v>122.74425085169008</c:v>
                </c:pt>
                <c:pt idx="65">
                  <c:v>123.87922685615136</c:v>
                </c:pt>
                <c:pt idx="66">
                  <c:v>124.04981407300372</c:v>
                </c:pt>
                <c:pt idx="67">
                  <c:v>125.61916326768066</c:v>
                </c:pt>
                <c:pt idx="68">
                  <c:v>125.96608575175607</c:v>
                </c:pt>
                <c:pt idx="69">
                  <c:v>128.18852712581045</c:v>
                </c:pt>
                <c:pt idx="70">
                  <c:v>128.67873846949644</c:v>
                </c:pt>
                <c:pt idx="71">
                  <c:v>131.70812420222379</c:v>
                </c:pt>
                <c:pt idx="72">
                  <c:v>133.33075312043681</c:v>
                </c:pt>
                <c:pt idx="73">
                  <c:v>135.42691090247291</c:v>
                </c:pt>
                <c:pt idx="74">
                  <c:v>135.56944913802354</c:v>
                </c:pt>
                <c:pt idx="75">
                  <c:v>134.40812976862716</c:v>
                </c:pt>
                <c:pt idx="76">
                  <c:v>133.99935503283541</c:v>
                </c:pt>
                <c:pt idx="77">
                  <c:v>135.35973969983107</c:v>
                </c:pt>
                <c:pt idx="78">
                  <c:v>134.45080999150719</c:v>
                </c:pt>
                <c:pt idx="79">
                  <c:v>135.84453994372907</c:v>
                </c:pt>
                <c:pt idx="80">
                  <c:v>137.27744887307702</c:v>
                </c:pt>
                <c:pt idx="81">
                  <c:v>138.67137454733236</c:v>
                </c:pt>
                <c:pt idx="82">
                  <c:v>140.87065871257116</c:v>
                </c:pt>
                <c:pt idx="83">
                  <c:v>143.47689242785918</c:v>
                </c:pt>
                <c:pt idx="84">
                  <c:v>144.28106550801863</c:v>
                </c:pt>
                <c:pt idx="85">
                  <c:v>145.53018880425574</c:v>
                </c:pt>
                <c:pt idx="86">
                  <c:v>144.96129502445788</c:v>
                </c:pt>
                <c:pt idx="87">
                  <c:v>144.67174647583624</c:v>
                </c:pt>
                <c:pt idx="88">
                  <c:v>148.13399914856524</c:v>
                </c:pt>
                <c:pt idx="89">
                  <c:v>150.52020048677915</c:v>
                </c:pt>
                <c:pt idx="90">
                  <c:v>152.51030150390014</c:v>
                </c:pt>
                <c:pt idx="91">
                  <c:v>153.55112504710814</c:v>
                </c:pt>
                <c:pt idx="92">
                  <c:v>155.34838146260014</c:v>
                </c:pt>
                <c:pt idx="93">
                  <c:v>153.22994512586905</c:v>
                </c:pt>
                <c:pt idx="94">
                  <c:v>156.40609834747588</c:v>
                </c:pt>
                <c:pt idx="95">
                  <c:v>159.39463335687293</c:v>
                </c:pt>
                <c:pt idx="96">
                  <c:v>161.65501985764624</c:v>
                </c:pt>
                <c:pt idx="97">
                  <c:v>162.19302837981871</c:v>
                </c:pt>
                <c:pt idx="98">
                  <c:v>162.96263691596693</c:v>
                </c:pt>
                <c:pt idx="99">
                  <c:v>163.10658446415513</c:v>
                </c:pt>
                <c:pt idx="100">
                  <c:v>160.17782006757989</c:v>
                </c:pt>
                <c:pt idx="101">
                  <c:v>160.4416585122357</c:v>
                </c:pt>
                <c:pt idx="102">
                  <c:v>161.8417836758905</c:v>
                </c:pt>
                <c:pt idx="103">
                  <c:v>164.80378728819358</c:v>
                </c:pt>
                <c:pt idx="104">
                  <c:v>166.76746445705902</c:v>
                </c:pt>
                <c:pt idx="105">
                  <c:v>169.24922627570649</c:v>
                </c:pt>
                <c:pt idx="106">
                  <c:v>170.82596983328128</c:v>
                </c:pt>
                <c:pt idx="107">
                  <c:v>172.02284779616082</c:v>
                </c:pt>
                <c:pt idx="108">
                  <c:v>172.88931218600246</c:v>
                </c:pt>
                <c:pt idx="109">
                  <c:v>173.51507206870488</c:v>
                </c:pt>
                <c:pt idx="110">
                  <c:v>174.57041185668749</c:v>
                </c:pt>
                <c:pt idx="111">
                  <c:v>177.50898866125038</c:v>
                </c:pt>
                <c:pt idx="112">
                  <c:v>179.28132716893973</c:v>
                </c:pt>
                <c:pt idx="113">
                  <c:v>178.46836262370431</c:v>
                </c:pt>
                <c:pt idx="114">
                  <c:v>177.53493302218138</c:v>
                </c:pt>
                <c:pt idx="115">
                  <c:v>177.74388105317402</c:v>
                </c:pt>
                <c:pt idx="116">
                  <c:v>180.51290354405592</c:v>
                </c:pt>
                <c:pt idx="117">
                  <c:v>183.68751912101797</c:v>
                </c:pt>
                <c:pt idx="118">
                  <c:v>180.26012174812365</c:v>
                </c:pt>
                <c:pt idx="119">
                  <c:v>179.35276368229864</c:v>
                </c:pt>
                <c:pt idx="120">
                  <c:v>173.08978100482281</c:v>
                </c:pt>
                <c:pt idx="121">
                  <c:v>172.5661497067278</c:v>
                </c:pt>
                <c:pt idx="122">
                  <c:v>169.27100959592133</c:v>
                </c:pt>
                <c:pt idx="123">
                  <c:v>173.95007432985844</c:v>
                </c:pt>
                <c:pt idx="124">
                  <c:v>174.91474293999471</c:v>
                </c:pt>
                <c:pt idx="125">
                  <c:v>166.10825806806042</c:v>
                </c:pt>
                <c:pt idx="126">
                  <c:v>164.89855174097053</c:v>
                </c:pt>
                <c:pt idx="127">
                  <c:v>166.73403102602964</c:v>
                </c:pt>
                <c:pt idx="128">
                  <c:v>153.34066067433378</c:v>
                </c:pt>
                <c:pt idx="129">
                  <c:v>137.30918048174485</c:v>
                </c:pt>
                <c:pt idx="130">
                  <c:v>134.6367399965047</c:v>
                </c:pt>
                <c:pt idx="131">
                  <c:v>137.55058478227787</c:v>
                </c:pt>
                <c:pt idx="132">
                  <c:v>132.4373055559723</c:v>
                </c:pt>
                <c:pt idx="133">
                  <c:v>126.38277538495514</c:v>
                </c:pt>
                <c:pt idx="134">
                  <c:v>130.93827838926418</c:v>
                </c:pt>
                <c:pt idx="135">
                  <c:v>140.27877441383885</c:v>
                </c:pt>
                <c:pt idx="136">
                  <c:v>146.47469005021927</c:v>
                </c:pt>
                <c:pt idx="137">
                  <c:v>147.52973687283921</c:v>
                </c:pt>
                <c:pt idx="138">
                  <c:v>156.75753275341421</c:v>
                </c:pt>
                <c:pt idx="139">
                  <c:v>162.40920614096424</c:v>
                </c:pt>
                <c:pt idx="140">
                  <c:v>167.46103616273584</c:v>
                </c:pt>
                <c:pt idx="141">
                  <c:v>165.37211305427326</c:v>
                </c:pt>
                <c:pt idx="142">
                  <c:v>168.64182874761957</c:v>
                </c:pt>
                <c:pt idx="143">
                  <c:v>172.78511101024415</c:v>
                </c:pt>
                <c:pt idx="144">
                  <c:v>170.06080041478583</c:v>
                </c:pt>
                <c:pt idx="145">
                  <c:v>171.6472742242369</c:v>
                </c:pt>
                <c:pt idx="146">
                  <c:v>179.4680679239172</c:v>
                </c:pt>
                <c:pt idx="147">
                  <c:v>180.31440187599247</c:v>
                </c:pt>
                <c:pt idx="148">
                  <c:v>172.94983689666498</c:v>
                </c:pt>
                <c:pt idx="149">
                  <c:v>169.8133596716078</c:v>
                </c:pt>
                <c:pt idx="150">
                  <c:v>176.5291083719666</c:v>
                </c:pt>
                <c:pt idx="151">
                  <c:v>175.02890876363671</c:v>
                </c:pt>
                <c:pt idx="152">
                  <c:v>182.13436624916864</c:v>
                </c:pt>
                <c:pt idx="153">
                  <c:v>185.26231274962268</c:v>
                </c:pt>
                <c:pt idx="154">
                  <c:v>183.20946453554416</c:v>
                </c:pt>
                <c:pt idx="155">
                  <c:v>189.40850100381542</c:v>
                </c:pt>
                <c:pt idx="156">
                  <c:v>191.02924884176679</c:v>
                </c:pt>
                <c:pt idx="157">
                  <c:v>194.06996694137436</c:v>
                </c:pt>
                <c:pt idx="158">
                  <c:v>193.3172852339047</c:v>
                </c:pt>
                <c:pt idx="159">
                  <c:v>196.93216079909149</c:v>
                </c:pt>
                <c:pt idx="160">
                  <c:v>196.21878128036218</c:v>
                </c:pt>
                <c:pt idx="161">
                  <c:v>193.89526562371742</c:v>
                </c:pt>
                <c:pt idx="162">
                  <c:v>191.12030982553387</c:v>
                </c:pt>
                <c:pt idx="163">
                  <c:v>182.92337469307842</c:v>
                </c:pt>
                <c:pt idx="164">
                  <c:v>176.79522535831083</c:v>
                </c:pt>
                <c:pt idx="165">
                  <c:v>185.25852553991848</c:v>
                </c:pt>
                <c:pt idx="166">
                  <c:v>182.95845112558044</c:v>
                </c:pt>
                <c:pt idx="167">
                  <c:v>184.58540899675566</c:v>
                </c:pt>
                <c:pt idx="168">
                  <c:v>191.19268531631829</c:v>
                </c:pt>
                <c:pt idx="169">
                  <c:v>197.00703503512958</c:v>
                </c:pt>
                <c:pt idx="170">
                  <c:v>197.74815282374419</c:v>
                </c:pt>
                <c:pt idx="171">
                  <c:v>196.08379437138072</c:v>
                </c:pt>
                <c:pt idx="172">
                  <c:v>189.24271721495106</c:v>
                </c:pt>
                <c:pt idx="173">
                  <c:v>193.42951796807702</c:v>
                </c:pt>
                <c:pt idx="174">
                  <c:v>196.64730198392377</c:v>
                </c:pt>
                <c:pt idx="175">
                  <c:v>199.55855606256281</c:v>
                </c:pt>
                <c:pt idx="176">
                  <c:v>202.61834502810777</c:v>
                </c:pt>
                <c:pt idx="177">
                  <c:v>203.3655488215515</c:v>
                </c:pt>
                <c:pt idx="178">
                  <c:v>206.1943826726631</c:v>
                </c:pt>
                <c:pt idx="179">
                  <c:v>209.41258972414587</c:v>
                </c:pt>
                <c:pt idx="180">
                  <c:v>215.7737728836083</c:v>
                </c:pt>
                <c:pt idx="181">
                  <c:v>217.96911594553202</c:v>
                </c:pt>
                <c:pt idx="182">
                  <c:v>220.90538887889068</c:v>
                </c:pt>
                <c:pt idx="183">
                  <c:v>225.32533641594219</c:v>
                </c:pt>
                <c:pt idx="184">
                  <c:v>227.3584547970344</c:v>
                </c:pt>
                <c:pt idx="185">
                  <c:v>220.96540987054607</c:v>
                </c:pt>
                <c:pt idx="186">
                  <c:v>228.05724249939567</c:v>
                </c:pt>
                <c:pt idx="187">
                  <c:v>225.25092152343589</c:v>
                </c:pt>
                <c:pt idx="188">
                  <c:v>232.00894382293049</c:v>
                </c:pt>
                <c:pt idx="189">
                  <c:v>238.69259249023094</c:v>
                </c:pt>
                <c:pt idx="190">
                  <c:v>240.87720458342301</c:v>
                </c:pt>
                <c:pt idx="191">
                  <c:v>242.85420746112382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11840"/>
        <c:axId val="103013376"/>
      </c:lineChart>
      <c:lineChart>
        <c:grouping val="standar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Benchmark index</c:v>
                </c:pt>
              </c:strCache>
            </c:strRef>
          </c:tx>
          <c:spPr>
            <a:ln>
              <a:solidFill>
                <a:srgbClr val="7BB6CE"/>
              </a:solidFill>
            </a:ln>
          </c:spPr>
          <c:marker>
            <c:symbol val="none"/>
          </c:marker>
          <c:cat>
            <c:numRef>
              <c:f>Sheet1!$A$4:$A$195</c:f>
              <c:numCache>
                <c:formatCode>m/d/yyyy</c:formatCode>
                <c:ptCount val="192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</c:numCache>
            </c:numRef>
          </c:cat>
          <c:val>
            <c:numRef>
              <c:f>Sheet1!$H$4:$H$195</c:f>
              <c:numCache>
                <c:formatCode>_(* #,##0.00_);_(* \(#,##0.00\);_(* "-"??_);_(@_)</c:formatCode>
                <c:ptCount val="192"/>
                <c:pt idx="0">
                  <c:v>101.20844413048096</c:v>
                </c:pt>
                <c:pt idx="1">
                  <c:v>102.01593454279075</c:v>
                </c:pt>
                <c:pt idx="2">
                  <c:v>103.32907978279819</c:v>
                </c:pt>
                <c:pt idx="3">
                  <c:v>103.52724818026806</c:v>
                </c:pt>
                <c:pt idx="4">
                  <c:v>104.46239768415228</c:v>
                </c:pt>
                <c:pt idx="5">
                  <c:v>105.42945459697702</c:v>
                </c:pt>
                <c:pt idx="6">
                  <c:v>106.00557631317155</c:v>
                </c:pt>
                <c:pt idx="7">
                  <c:v>101.46784405236178</c:v>
                </c:pt>
                <c:pt idx="8">
                  <c:v>101.8936152761964</c:v>
                </c:pt>
                <c:pt idx="9">
                  <c:v>104.55585191971555</c:v>
                </c:pt>
                <c:pt idx="10">
                  <c:v>108.20566308199056</c:v>
                </c:pt>
                <c:pt idx="11">
                  <c:v>109.07583064205622</c:v>
                </c:pt>
                <c:pt idx="12">
                  <c:v>110.83028663682991</c:v>
                </c:pt>
                <c:pt idx="13">
                  <c:v>109.64077613391133</c:v>
                </c:pt>
                <c:pt idx="14">
                  <c:v>112.28575747528566</c:v>
                </c:pt>
                <c:pt idx="15">
                  <c:v>115.11878883778965</c:v>
                </c:pt>
                <c:pt idx="16">
                  <c:v>113.01417132607746</c:v>
                </c:pt>
                <c:pt idx="17">
                  <c:v>114.33880685467928</c:v>
                </c:pt>
                <c:pt idx="18">
                  <c:v>113.53987377487428</c:v>
                </c:pt>
                <c:pt idx="19">
                  <c:v>113.74455808832951</c:v>
                </c:pt>
                <c:pt idx="20">
                  <c:v>113.24067018906632</c:v>
                </c:pt>
                <c:pt idx="21">
                  <c:v>115.38180578540438</c:v>
                </c:pt>
                <c:pt idx="22">
                  <c:v>117.80476945422799</c:v>
                </c:pt>
                <c:pt idx="23">
                  <c:v>121.30357127870376</c:v>
                </c:pt>
                <c:pt idx="24">
                  <c:v>118.84676386581819</c:v>
                </c:pt>
                <c:pt idx="25">
                  <c:v>120.55934226575563</c:v>
                </c:pt>
                <c:pt idx="26">
                  <c:v>123.72770354602957</c:v>
                </c:pt>
                <c:pt idx="27">
                  <c:v>123.01040354535063</c:v>
                </c:pt>
                <c:pt idx="28">
                  <c:v>122.23687818504992</c:v>
                </c:pt>
                <c:pt idx="29">
                  <c:v>123.59303408051994</c:v>
                </c:pt>
                <c:pt idx="30">
                  <c:v>123.55544186127321</c:v>
                </c:pt>
                <c:pt idx="31">
                  <c:v>125.86892205052355</c:v>
                </c:pt>
                <c:pt idx="32">
                  <c:v>123.90263892174822</c:v>
                </c:pt>
                <c:pt idx="33">
                  <c:v>124.47093594136987</c:v>
                </c:pt>
                <c:pt idx="34">
                  <c:v>123.25501521499126</c:v>
                </c:pt>
                <c:pt idx="35">
                  <c:v>123.99899320124149</c:v>
                </c:pt>
                <c:pt idx="36">
                  <c:v>125.47630937388058</c:v>
                </c:pt>
                <c:pt idx="37">
                  <c:v>122.38714852076997</c:v>
                </c:pt>
                <c:pt idx="38">
                  <c:v>120.70815868358277</c:v>
                </c:pt>
                <c:pt idx="39">
                  <c:v>123.27981734549769</c:v>
                </c:pt>
                <c:pt idx="40">
                  <c:v>122.8958430120686</c:v>
                </c:pt>
                <c:pt idx="41">
                  <c:v>121.94905457666066</c:v>
                </c:pt>
                <c:pt idx="42">
                  <c:v>121.33804102868322</c:v>
                </c:pt>
                <c:pt idx="43">
                  <c:v>119.39689811848035</c:v>
                </c:pt>
                <c:pt idx="44">
                  <c:v>115.54779955123321</c:v>
                </c:pt>
                <c:pt idx="45">
                  <c:v>118.77432073863632</c:v>
                </c:pt>
                <c:pt idx="46">
                  <c:v>120.59598199000828</c:v>
                </c:pt>
                <c:pt idx="47">
                  <c:v>120.75112085149904</c:v>
                </c:pt>
                <c:pt idx="48">
                  <c:v>119.90167061675496</c:v>
                </c:pt>
                <c:pt idx="49">
                  <c:v>119.95498882444647</c:v>
                </c:pt>
                <c:pt idx="50">
                  <c:v>121.1076468116016</c:v>
                </c:pt>
                <c:pt idx="51">
                  <c:v>120.48540970685006</c:v>
                </c:pt>
                <c:pt idx="52">
                  <c:v>120.22372272065712</c:v>
                </c:pt>
                <c:pt idx="53">
                  <c:v>117.48514866942705</c:v>
                </c:pt>
                <c:pt idx="54">
                  <c:v>114.3142683206123</c:v>
                </c:pt>
                <c:pt idx="55">
                  <c:v>115.49089257014847</c:v>
                </c:pt>
                <c:pt idx="56">
                  <c:v>111.60538410154706</c:v>
                </c:pt>
                <c:pt idx="57">
                  <c:v>114.14696869450104</c:v>
                </c:pt>
                <c:pt idx="58">
                  <c:v>116.56062744401501</c:v>
                </c:pt>
                <c:pt idx="59">
                  <c:v>114.6676821160503</c:v>
                </c:pt>
                <c:pt idx="60">
                  <c:v>113.20759174670948</c:v>
                </c:pt>
                <c:pt idx="61">
                  <c:v>113.20170363751757</c:v>
                </c:pt>
                <c:pt idx="62">
                  <c:v>112.48170203933371</c:v>
                </c:pt>
                <c:pt idx="63">
                  <c:v>116.76051867937703</c:v>
                </c:pt>
                <c:pt idx="64">
                  <c:v>120.03426746072425</c:v>
                </c:pt>
                <c:pt idx="65">
                  <c:v>121.10896678088953</c:v>
                </c:pt>
                <c:pt idx="66">
                  <c:v>121.31168040085872</c:v>
                </c:pt>
                <c:pt idx="67">
                  <c:v>122.69448878622975</c:v>
                </c:pt>
                <c:pt idx="68">
                  <c:v>122.96445308002531</c:v>
                </c:pt>
                <c:pt idx="69">
                  <c:v>125.02366279527634</c:v>
                </c:pt>
                <c:pt idx="70">
                  <c:v>125.48706863128898</c:v>
                </c:pt>
                <c:pt idx="71">
                  <c:v>128.47358139274198</c:v>
                </c:pt>
                <c:pt idx="72">
                  <c:v>129.9554529739724</c:v>
                </c:pt>
                <c:pt idx="73">
                  <c:v>131.98863698653773</c:v>
                </c:pt>
                <c:pt idx="74">
                  <c:v>131.94132380556411</c:v>
                </c:pt>
                <c:pt idx="75">
                  <c:v>130.76284120611734</c:v>
                </c:pt>
                <c:pt idx="76">
                  <c:v>130.38259355682132</c:v>
                </c:pt>
                <c:pt idx="77">
                  <c:v>131.64495178944151</c:v>
                </c:pt>
                <c:pt idx="78">
                  <c:v>130.85582036092742</c:v>
                </c:pt>
                <c:pt idx="79">
                  <c:v>132.27420024476334</c:v>
                </c:pt>
                <c:pt idx="80">
                  <c:v>133.53677983920176</c:v>
                </c:pt>
                <c:pt idx="81">
                  <c:v>134.88358492993967</c:v>
                </c:pt>
                <c:pt idx="82">
                  <c:v>136.88235296592259</c:v>
                </c:pt>
                <c:pt idx="83">
                  <c:v>139.25592446383507</c:v>
                </c:pt>
                <c:pt idx="84">
                  <c:v>139.81924469259343</c:v>
                </c:pt>
                <c:pt idx="85">
                  <c:v>140.9584418937539</c:v>
                </c:pt>
                <c:pt idx="86">
                  <c:v>140.51219918264326</c:v>
                </c:pt>
                <c:pt idx="87">
                  <c:v>140.31706981550903</c:v>
                </c:pt>
                <c:pt idx="88">
                  <c:v>143.52682164031179</c:v>
                </c:pt>
                <c:pt idx="89">
                  <c:v>145.65204654869416</c:v>
                </c:pt>
                <c:pt idx="90">
                  <c:v>147.41069322106614</c:v>
                </c:pt>
                <c:pt idx="91">
                  <c:v>148.35628787739861</c:v>
                </c:pt>
                <c:pt idx="92">
                  <c:v>150.06018869447078</c:v>
                </c:pt>
                <c:pt idx="93">
                  <c:v>148.04470520195764</c:v>
                </c:pt>
                <c:pt idx="94">
                  <c:v>150.79486854001053</c:v>
                </c:pt>
                <c:pt idx="95">
                  <c:v>153.22825794208231</c:v>
                </c:pt>
                <c:pt idx="96">
                  <c:v>155.08578816232176</c:v>
                </c:pt>
                <c:pt idx="97">
                  <c:v>155.74351584460422</c:v>
                </c:pt>
                <c:pt idx="98">
                  <c:v>156.35429744324614</c:v>
                </c:pt>
                <c:pt idx="99">
                  <c:v>156.41989591043992</c:v>
                </c:pt>
                <c:pt idx="100">
                  <c:v>153.77214524111872</c:v>
                </c:pt>
                <c:pt idx="101">
                  <c:v>154.10620414212042</c:v>
                </c:pt>
                <c:pt idx="102">
                  <c:v>155.74177596009301</c:v>
                </c:pt>
                <c:pt idx="103">
                  <c:v>158.58084970610631</c:v>
                </c:pt>
                <c:pt idx="104">
                  <c:v>160.41718477994533</c:v>
                </c:pt>
                <c:pt idx="105">
                  <c:v>162.7716302043589</c:v>
                </c:pt>
                <c:pt idx="106">
                  <c:v>164.05976548444417</c:v>
                </c:pt>
                <c:pt idx="107">
                  <c:v>165.15017777019318</c:v>
                </c:pt>
                <c:pt idx="108">
                  <c:v>165.90635370229464</c:v>
                </c:pt>
                <c:pt idx="109">
                  <c:v>166.47030698194226</c:v>
                </c:pt>
                <c:pt idx="110">
                  <c:v>167.43729654280452</c:v>
                </c:pt>
                <c:pt idx="111">
                  <c:v>170.06511133734611</c:v>
                </c:pt>
                <c:pt idx="112">
                  <c:v>171.55642902516655</c:v>
                </c:pt>
                <c:pt idx="113">
                  <c:v>170.66077621339812</c:v>
                </c:pt>
                <c:pt idx="114">
                  <c:v>169.72166925081089</c:v>
                </c:pt>
                <c:pt idx="115">
                  <c:v>170.60917987387998</c:v>
                </c:pt>
                <c:pt idx="116">
                  <c:v>172.92444406294982</c:v>
                </c:pt>
                <c:pt idx="117">
                  <c:v>175.79950715937309</c:v>
                </c:pt>
                <c:pt idx="118">
                  <c:v>173.22209319549285</c:v>
                </c:pt>
                <c:pt idx="119">
                  <c:v>172.58217856057195</c:v>
                </c:pt>
                <c:pt idx="120">
                  <c:v>166.61364802568824</c:v>
                </c:pt>
                <c:pt idx="121">
                  <c:v>166.36078347486063</c:v>
                </c:pt>
                <c:pt idx="122">
                  <c:v>164.30971205675226</c:v>
                </c:pt>
                <c:pt idx="123">
                  <c:v>168.6307125146744</c:v>
                </c:pt>
                <c:pt idx="124">
                  <c:v>169.20926407036649</c:v>
                </c:pt>
                <c:pt idx="125">
                  <c:v>160.85538692470709</c:v>
                </c:pt>
                <c:pt idx="126">
                  <c:v>159.97179306704413</c:v>
                </c:pt>
                <c:pt idx="127">
                  <c:v>161.92412326143062</c:v>
                </c:pt>
                <c:pt idx="128">
                  <c:v>151.23013810834593</c:v>
                </c:pt>
                <c:pt idx="129">
                  <c:v>137.07062715560068</c:v>
                </c:pt>
                <c:pt idx="130">
                  <c:v>135.46915861832952</c:v>
                </c:pt>
                <c:pt idx="131">
                  <c:v>138.1818967939131</c:v>
                </c:pt>
                <c:pt idx="132">
                  <c:v>133.13017229674239</c:v>
                </c:pt>
                <c:pt idx="133">
                  <c:v>127.51109893097733</c:v>
                </c:pt>
                <c:pt idx="134">
                  <c:v>131.99585384739413</c:v>
                </c:pt>
                <c:pt idx="135">
                  <c:v>140.7287011964635</c:v>
                </c:pt>
                <c:pt idx="136">
                  <c:v>145.80880186983129</c:v>
                </c:pt>
                <c:pt idx="137">
                  <c:v>145.98080381033344</c:v>
                </c:pt>
                <c:pt idx="138">
                  <c:v>154.26022071243602</c:v>
                </c:pt>
                <c:pt idx="139">
                  <c:v>159.20644304067898</c:v>
                </c:pt>
                <c:pt idx="140">
                  <c:v>163.53114866021195</c:v>
                </c:pt>
                <c:pt idx="141">
                  <c:v>161.23319375645067</c:v>
                </c:pt>
                <c:pt idx="142">
                  <c:v>164.2949150296422</c:v>
                </c:pt>
                <c:pt idx="143">
                  <c:v>167.87214415814043</c:v>
                </c:pt>
                <c:pt idx="144">
                  <c:v>164.94039773057062</c:v>
                </c:pt>
                <c:pt idx="145">
                  <c:v>166.4526971512752</c:v>
                </c:pt>
                <c:pt idx="146">
                  <c:v>173.72985345513308</c:v>
                </c:pt>
                <c:pt idx="147">
                  <c:v>174.25120036988832</c:v>
                </c:pt>
                <c:pt idx="148">
                  <c:v>167.32677891245609</c:v>
                </c:pt>
                <c:pt idx="149">
                  <c:v>164.3901931251882</c:v>
                </c:pt>
                <c:pt idx="150">
                  <c:v>170.67740168264802</c:v>
                </c:pt>
                <c:pt idx="151">
                  <c:v>169.22939526585512</c:v>
                </c:pt>
                <c:pt idx="152">
                  <c:v>175.72086225437198</c:v>
                </c:pt>
                <c:pt idx="153">
                  <c:v>178.60262968274117</c:v>
                </c:pt>
                <c:pt idx="154">
                  <c:v>176.48021436180855</c:v>
                </c:pt>
                <c:pt idx="155">
                  <c:v>182.25089014480244</c:v>
                </c:pt>
                <c:pt idx="156">
                  <c:v>183.67995814000804</c:v>
                </c:pt>
                <c:pt idx="157">
                  <c:v>186.44195635958027</c:v>
                </c:pt>
                <c:pt idx="158">
                  <c:v>185.52507135205911</c:v>
                </c:pt>
                <c:pt idx="159">
                  <c:v>189.0870010453597</c:v>
                </c:pt>
                <c:pt idx="160">
                  <c:v>188.34689874634753</c:v>
                </c:pt>
                <c:pt idx="161">
                  <c:v>186.2498400467164</c:v>
                </c:pt>
                <c:pt idx="162">
                  <c:v>183.60603542934385</c:v>
                </c:pt>
                <c:pt idx="163">
                  <c:v>175.99954696271629</c:v>
                </c:pt>
                <c:pt idx="164">
                  <c:v>170.43255654241099</c:v>
                </c:pt>
                <c:pt idx="165">
                  <c:v>178.33137250648409</c:v>
                </c:pt>
                <c:pt idx="166">
                  <c:v>175.89555289984327</c:v>
                </c:pt>
                <c:pt idx="167">
                  <c:v>177.84717505851381</c:v>
                </c:pt>
                <c:pt idx="168">
                  <c:v>183.94879756818298</c:v>
                </c:pt>
                <c:pt idx="169">
                  <c:v>189.47582735513433</c:v>
                </c:pt>
                <c:pt idx="170">
                  <c:v>190.05645911886089</c:v>
                </c:pt>
                <c:pt idx="171">
                  <c:v>188.53069629950664</c:v>
                </c:pt>
                <c:pt idx="172">
                  <c:v>182.04247526164687</c:v>
                </c:pt>
                <c:pt idx="173">
                  <c:v>186.22058939721441</c:v>
                </c:pt>
                <c:pt idx="174">
                  <c:v>189.40256781476421</c:v>
                </c:pt>
                <c:pt idx="175">
                  <c:v>192.16310887927099</c:v>
                </c:pt>
                <c:pt idx="176">
                  <c:v>195.11279683588467</c:v>
                </c:pt>
                <c:pt idx="177">
                  <c:v>195.71639275312415</c:v>
                </c:pt>
                <c:pt idx="178">
                  <c:v>198.41893965358153</c:v>
                </c:pt>
                <c:pt idx="179">
                  <c:v>201.38801811057459</c:v>
                </c:pt>
                <c:pt idx="180">
                  <c:v>207.03730244479422</c:v>
                </c:pt>
                <c:pt idx="181">
                  <c:v>209.00943239489277</c:v>
                </c:pt>
                <c:pt idx="182">
                  <c:v>211.78748008680981</c:v>
                </c:pt>
                <c:pt idx="183">
                  <c:v>215.98531423441131</c:v>
                </c:pt>
                <c:pt idx="184">
                  <c:v>217.26219957066601</c:v>
                </c:pt>
                <c:pt idx="185">
                  <c:v>211.18848489456326</c:v>
                </c:pt>
                <c:pt idx="186">
                  <c:v>217.94508601033169</c:v>
                </c:pt>
                <c:pt idx="187">
                  <c:v>215.35344614690629</c:v>
                </c:pt>
                <c:pt idx="188">
                  <c:v>221.47644550510253</c:v>
                </c:pt>
                <c:pt idx="189">
                  <c:v>227.87229115391744</c:v>
                </c:pt>
                <c:pt idx="190">
                  <c:v>229.91612977944925</c:v>
                </c:pt>
                <c:pt idx="191">
                  <c:v>231.55909963463355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20800"/>
        <c:axId val="103019264"/>
      </c:lineChart>
      <c:dateAx>
        <c:axId val="103011840"/>
        <c:scaling>
          <c:orientation val="minMax"/>
          <c:max val="41640"/>
        </c:scaling>
        <c:delete val="0"/>
        <c:axPos val="b"/>
        <c:numFmt formatCode="yy" sourceLinked="0"/>
        <c:majorTickMark val="none"/>
        <c:minorTickMark val="none"/>
        <c:tickLblPos val="nextTo"/>
        <c:crossAx val="103013376"/>
        <c:crosses val="autoZero"/>
        <c:auto val="1"/>
        <c:lblOffset val="100"/>
        <c:baseTimeUnit val="months"/>
        <c:majorUnit val="2"/>
        <c:majorTimeUnit val="years"/>
      </c:dateAx>
      <c:valAx>
        <c:axId val="103013376"/>
        <c:scaling>
          <c:orientation val="minMax"/>
          <c:max val="250"/>
          <c:min val="100"/>
        </c:scaling>
        <c:delete val="0"/>
        <c:axPos val="l"/>
        <c:numFmt formatCode="General" sourceLinked="0"/>
        <c:majorTickMark val="in"/>
        <c:minorTickMark val="none"/>
        <c:tickLblPos val="nextTo"/>
        <c:crossAx val="103011840"/>
        <c:crosses val="autoZero"/>
        <c:crossBetween val="between"/>
        <c:majorUnit val="50"/>
      </c:valAx>
      <c:valAx>
        <c:axId val="103019264"/>
        <c:scaling>
          <c:orientation val="minMax"/>
          <c:max val="250"/>
          <c:min val="100"/>
        </c:scaling>
        <c:delete val="0"/>
        <c:axPos val="r"/>
        <c:numFmt formatCode="General" sourceLinked="0"/>
        <c:majorTickMark val="in"/>
        <c:minorTickMark val="none"/>
        <c:tickLblPos val="nextTo"/>
        <c:crossAx val="103020800"/>
        <c:crosses val="max"/>
        <c:crossBetween val="between"/>
        <c:majorUnit val="50"/>
      </c:valAx>
      <c:dateAx>
        <c:axId val="1030208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3019264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78371622369042948"/>
          <c:y val="0.1333623231775363"/>
          <c:w val="0.20989808026870208"/>
          <c:h val="0.1750805792981340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Arial (Body)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357225068801638E-2"/>
          <c:y val="2.6862021696899101E-2"/>
          <c:w val="0.65663463117336873"/>
          <c:h val="0.88365841122582534"/>
        </c:manualLayout>
      </c:layout>
      <c:lineChart>
        <c:grouping val="standard"/>
        <c:varyColors val="0"/>
        <c:ser>
          <c:idx val="1"/>
          <c:order val="0"/>
          <c:tx>
            <c:strRef>
              <c:f>bta!$M$34</c:f>
              <c:strCache>
                <c:ptCount val="1"/>
                <c:pt idx="0">
                  <c:v>Operating costs, incl. performance based fees to external managers </c:v>
                </c:pt>
              </c:strCache>
            </c:strRef>
          </c:tx>
          <c:spPr>
            <a:ln>
              <a:solidFill>
                <a:srgbClr val="7BB6CE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3.1886522144561939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bta!$B$32:$L$32</c:f>
              <c:numCache>
                <c:formatCode>[$-414]d/\ mmm\.\ yyyy;@</c:formatCode>
                <c:ptCount val="11"/>
                <c:pt idx="0">
                  <c:v>37986</c:v>
                </c:pt>
                <c:pt idx="1">
                  <c:v>38352</c:v>
                </c:pt>
                <c:pt idx="2">
                  <c:v>38717</c:v>
                </c:pt>
                <c:pt idx="3">
                  <c:v>39082</c:v>
                </c:pt>
                <c:pt idx="4">
                  <c:v>39447</c:v>
                </c:pt>
                <c:pt idx="5">
                  <c:v>39813</c:v>
                </c:pt>
                <c:pt idx="6">
                  <c:v>40178</c:v>
                </c:pt>
                <c:pt idx="7">
                  <c:v>40543</c:v>
                </c:pt>
                <c:pt idx="8">
                  <c:v>40908</c:v>
                </c:pt>
                <c:pt idx="9">
                  <c:v>41274</c:v>
                </c:pt>
                <c:pt idx="10">
                  <c:v>41639</c:v>
                </c:pt>
              </c:numCache>
            </c:numRef>
          </c:cat>
          <c:val>
            <c:numRef>
              <c:f>bta!$B$34:$L$34</c:f>
              <c:numCache>
                <c:formatCode>_(* #,##0.00_);_(* \(#,##0.00\);_(* "-"??_);_(@_)</c:formatCode>
                <c:ptCount val="11"/>
                <c:pt idx="0">
                  <c:v>10.355973841264657</c:v>
                </c:pt>
                <c:pt idx="1">
                  <c:v>10.520309194484444</c:v>
                </c:pt>
                <c:pt idx="2">
                  <c:v>10.589614717456335</c:v>
                </c:pt>
                <c:pt idx="3">
                  <c:v>9.8150919361272297</c:v>
                </c:pt>
                <c:pt idx="4">
                  <c:v>9.273044095027025</c:v>
                </c:pt>
                <c:pt idx="5">
                  <c:v>10.607603668236168</c:v>
                </c:pt>
                <c:pt idx="6">
                  <c:v>13.825156037259639</c:v>
                </c:pt>
                <c:pt idx="7">
                  <c:v>10.525845190271177</c:v>
                </c:pt>
                <c:pt idx="8">
                  <c:v>8.1277636323190734</c:v>
                </c:pt>
                <c:pt idx="9">
                  <c:v>6.1524793992443421</c:v>
                </c:pt>
                <c:pt idx="10">
                  <c:v>6.60276723657236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65664"/>
        <c:axId val="103667200"/>
      </c:lineChart>
      <c:lineChart>
        <c:grouping val="standard"/>
        <c:varyColors val="0"/>
        <c:ser>
          <c:idx val="2"/>
          <c:order val="1"/>
          <c:tx>
            <c:strRef>
              <c:f>bta!$M$35</c:f>
              <c:strCache>
                <c:ptCount val="1"/>
                <c:pt idx="0">
                  <c:v>Operating costs, fixed</c:v>
                </c:pt>
              </c:strCache>
            </c:strRef>
          </c:tx>
          <c:spPr>
            <a:ln>
              <a:solidFill>
                <a:srgbClr val="2C7399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3.1886522144561939E-2"/>
                  <c:y val="5.487044649359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bta!$B$32:$L$32</c:f>
              <c:numCache>
                <c:formatCode>[$-414]d/\ mmm\.\ yyyy;@</c:formatCode>
                <c:ptCount val="11"/>
                <c:pt idx="0">
                  <c:v>37986</c:v>
                </c:pt>
                <c:pt idx="1">
                  <c:v>38352</c:v>
                </c:pt>
                <c:pt idx="2">
                  <c:v>38717</c:v>
                </c:pt>
                <c:pt idx="3">
                  <c:v>39082</c:v>
                </c:pt>
                <c:pt idx="4">
                  <c:v>39447</c:v>
                </c:pt>
                <c:pt idx="5">
                  <c:v>39813</c:v>
                </c:pt>
                <c:pt idx="6">
                  <c:v>40178</c:v>
                </c:pt>
                <c:pt idx="7">
                  <c:v>40543</c:v>
                </c:pt>
                <c:pt idx="8">
                  <c:v>40908</c:v>
                </c:pt>
                <c:pt idx="9">
                  <c:v>41274</c:v>
                </c:pt>
                <c:pt idx="10">
                  <c:v>41639</c:v>
                </c:pt>
              </c:numCache>
            </c:numRef>
          </c:cat>
          <c:val>
            <c:numRef>
              <c:f>bta!$B$35:$L$35</c:f>
              <c:numCache>
                <c:formatCode>_(* #,##0.00_);_(* \(#,##0.00\);_(* "-"??_);_(@_)</c:formatCode>
                <c:ptCount val="11"/>
                <c:pt idx="0">
                  <c:v>9.1385174448277979</c:v>
                </c:pt>
                <c:pt idx="1">
                  <c:v>7.8835293325337297</c:v>
                </c:pt>
                <c:pt idx="2">
                  <c:v>7.8523449769302385</c:v>
                </c:pt>
                <c:pt idx="3">
                  <c:v>7.3200393736248177</c:v>
                </c:pt>
                <c:pt idx="4">
                  <c:v>7.8766027724362147</c:v>
                </c:pt>
                <c:pt idx="5">
                  <c:v>8.2224418099362175</c:v>
                </c:pt>
                <c:pt idx="6">
                  <c:v>7.8215301223756981</c:v>
                </c:pt>
                <c:pt idx="7">
                  <c:v>7.0184927329019144</c:v>
                </c:pt>
                <c:pt idx="8">
                  <c:v>6.3789603061180404</c:v>
                </c:pt>
                <c:pt idx="9">
                  <c:v>5.2900350165852528</c:v>
                </c:pt>
                <c:pt idx="10">
                  <c:v>5.0393860963342672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51040"/>
        <c:axId val="103668736"/>
      </c:lineChart>
      <c:dateAx>
        <c:axId val="103665664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nextTo"/>
        <c:crossAx val="103667200"/>
        <c:crosses val="autoZero"/>
        <c:auto val="1"/>
        <c:lblOffset val="100"/>
        <c:baseTimeUnit val="years"/>
      </c:dateAx>
      <c:valAx>
        <c:axId val="103667200"/>
        <c:scaling>
          <c:orientation val="minMax"/>
          <c:max val="16"/>
          <c:min val="0"/>
        </c:scaling>
        <c:delete val="0"/>
        <c:axPos val="l"/>
        <c:numFmt formatCode="#,##0" sourceLinked="0"/>
        <c:majorTickMark val="in"/>
        <c:minorTickMark val="none"/>
        <c:tickLblPos val="nextTo"/>
        <c:crossAx val="103665664"/>
        <c:crosses val="autoZero"/>
        <c:crossBetween val="between"/>
        <c:majorUnit val="2"/>
      </c:valAx>
      <c:valAx>
        <c:axId val="103668736"/>
        <c:scaling>
          <c:orientation val="minMax"/>
          <c:max val="16"/>
          <c:min val="0"/>
        </c:scaling>
        <c:delete val="0"/>
        <c:axPos val="r"/>
        <c:numFmt formatCode="#,##0" sourceLinked="0"/>
        <c:majorTickMark val="in"/>
        <c:minorTickMark val="none"/>
        <c:tickLblPos val="nextTo"/>
        <c:crossAx val="103351040"/>
        <c:crosses val="max"/>
        <c:crossBetween val="between"/>
        <c:majorUnit val="2"/>
      </c:valAx>
      <c:dateAx>
        <c:axId val="103351040"/>
        <c:scaling>
          <c:orientation val="minMax"/>
        </c:scaling>
        <c:delete val="1"/>
        <c:axPos val="b"/>
        <c:numFmt formatCode="[$-414]d/\ mmm\.\ yyyy;@" sourceLinked="1"/>
        <c:majorTickMark val="out"/>
        <c:minorTickMark val="none"/>
        <c:tickLblPos val="nextTo"/>
        <c:crossAx val="103668736"/>
        <c:crosses val="autoZero"/>
        <c:auto val="1"/>
        <c:lblOffset val="100"/>
        <c:baseTimeUnit val="years"/>
      </c:dateAx>
    </c:plotArea>
    <c:legend>
      <c:legendPos val="r"/>
      <c:layout>
        <c:manualLayout>
          <c:xMode val="edge"/>
          <c:yMode val="edge"/>
          <c:x val="0.75508966640672037"/>
          <c:y val="0.13635552839807921"/>
          <c:w val="0.22836153647618793"/>
          <c:h val="0.5728594970929156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450651731953809E-2"/>
          <c:y val="3.077872941660419E-2"/>
          <c:w val="0.66907627094751776"/>
          <c:h val="0.88113437465381628"/>
        </c:manualLayout>
      </c:layout>
      <c:barChart>
        <c:barDir val="col"/>
        <c:grouping val="stacked"/>
        <c:varyColors val="0"/>
        <c:ser>
          <c:idx val="0"/>
          <c:order val="0"/>
          <c:tx>
            <c:v>Fixed Income (left axis)</c:v>
          </c:tx>
          <c:spPr>
            <a:solidFill>
              <a:srgbClr val="C3B996"/>
            </a:solidFill>
          </c:spPr>
          <c:invertIfNegative val="0"/>
          <c:cat>
            <c:numRef>
              <c:f>Data!$A$4:$A$196</c:f>
              <c:numCache>
                <c:formatCode>m/d/yyyy</c:formatCode>
                <c:ptCount val="193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</c:numCache>
            </c:numRef>
          </c:cat>
          <c:val>
            <c:numRef>
              <c:f>Data!$B$4:$B$196</c:f>
              <c:numCache>
                <c:formatCode>0.00</c:formatCode>
                <c:ptCount val="193"/>
                <c:pt idx="0">
                  <c:v>-12.391065206240002</c:v>
                </c:pt>
                <c:pt idx="1">
                  <c:v>-6.4701131409599997</c:v>
                </c:pt>
                <c:pt idx="2">
                  <c:v>-11.286886871710001</c:v>
                </c:pt>
                <c:pt idx="3">
                  <c:v>-6.7070369806900008</c:v>
                </c:pt>
                <c:pt idx="4">
                  <c:v>-9.3328657275400015</c:v>
                </c:pt>
                <c:pt idx="5">
                  <c:v>6.33744456278</c:v>
                </c:pt>
                <c:pt idx="6">
                  <c:v>0</c:v>
                </c:pt>
                <c:pt idx="7">
                  <c:v>0</c:v>
                </c:pt>
                <c:pt idx="8">
                  <c:v>4.1383155106</c:v>
                </c:pt>
                <c:pt idx="9">
                  <c:v>-2.97465922035</c:v>
                </c:pt>
                <c:pt idx="10">
                  <c:v>10.831238429000001</c:v>
                </c:pt>
                <c:pt idx="11">
                  <c:v>-0.62999739465999993</c:v>
                </c:pt>
                <c:pt idx="12">
                  <c:v>-0.23729851830000001</c:v>
                </c:pt>
                <c:pt idx="13">
                  <c:v>0</c:v>
                </c:pt>
                <c:pt idx="14">
                  <c:v>3.9608565547499999</c:v>
                </c:pt>
                <c:pt idx="15">
                  <c:v>0</c:v>
                </c:pt>
                <c:pt idx="16">
                  <c:v>-8.1647139440000002E-2</c:v>
                </c:pt>
                <c:pt idx="17">
                  <c:v>7.8612818328999996</c:v>
                </c:pt>
                <c:pt idx="18">
                  <c:v>0.18842657128000001</c:v>
                </c:pt>
                <c:pt idx="19">
                  <c:v>0</c:v>
                </c:pt>
                <c:pt idx="20">
                  <c:v>7.0327743305399997</c:v>
                </c:pt>
                <c:pt idx="21">
                  <c:v>0.46273443530000002</c:v>
                </c:pt>
                <c:pt idx="22">
                  <c:v>7.2245344019999997</c:v>
                </c:pt>
                <c:pt idx="23">
                  <c:v>-0.28657967327999995</c:v>
                </c:pt>
                <c:pt idx="24">
                  <c:v>0</c:v>
                </c:pt>
                <c:pt idx="25">
                  <c:v>0</c:v>
                </c:pt>
                <c:pt idx="26">
                  <c:v>23.344720188</c:v>
                </c:pt>
                <c:pt idx="27">
                  <c:v>0</c:v>
                </c:pt>
                <c:pt idx="28">
                  <c:v>0</c:v>
                </c:pt>
                <c:pt idx="29">
                  <c:v>18.845428850000001</c:v>
                </c:pt>
                <c:pt idx="30">
                  <c:v>-3.1798651069999999</c:v>
                </c:pt>
                <c:pt idx="31">
                  <c:v>0</c:v>
                </c:pt>
                <c:pt idx="32">
                  <c:v>25.803763542999999</c:v>
                </c:pt>
                <c:pt idx="33">
                  <c:v>0</c:v>
                </c:pt>
                <c:pt idx="34">
                  <c:v>14.319569389</c:v>
                </c:pt>
                <c:pt idx="35">
                  <c:v>0</c:v>
                </c:pt>
                <c:pt idx="36">
                  <c:v>5.1152108509999996</c:v>
                </c:pt>
                <c:pt idx="37">
                  <c:v>0</c:v>
                </c:pt>
                <c:pt idx="38">
                  <c:v>14.818244028000001</c:v>
                </c:pt>
                <c:pt idx="39">
                  <c:v>3.0660391699999998</c:v>
                </c:pt>
                <c:pt idx="40">
                  <c:v>18.025414122000001</c:v>
                </c:pt>
                <c:pt idx="41">
                  <c:v>39.553927256000001</c:v>
                </c:pt>
                <c:pt idx="42">
                  <c:v>0</c:v>
                </c:pt>
                <c:pt idx="43">
                  <c:v>12.381172189000001</c:v>
                </c:pt>
                <c:pt idx="44">
                  <c:v>-1.7510958219999999</c:v>
                </c:pt>
                <c:pt idx="45">
                  <c:v>-6.10013966E-3</c:v>
                </c:pt>
                <c:pt idx="46">
                  <c:v>39.887486220889997</c:v>
                </c:pt>
                <c:pt idx="47">
                  <c:v>0</c:v>
                </c:pt>
                <c:pt idx="48">
                  <c:v>7.0958737630000002</c:v>
                </c:pt>
                <c:pt idx="49">
                  <c:v>2.7162066899999999</c:v>
                </c:pt>
                <c:pt idx="50">
                  <c:v>0</c:v>
                </c:pt>
                <c:pt idx="51">
                  <c:v>24.954387788999998</c:v>
                </c:pt>
                <c:pt idx="52">
                  <c:v>5.7287759889999998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-3.2637759500000001E-3</c:v>
                </c:pt>
                <c:pt idx="60">
                  <c:v>0</c:v>
                </c:pt>
                <c:pt idx="61">
                  <c:v>-4.1829692700000001</c:v>
                </c:pt>
                <c:pt idx="62">
                  <c:v>9.3309327900000003</c:v>
                </c:pt>
                <c:pt idx="63">
                  <c:v>9.7045004769999998</c:v>
                </c:pt>
                <c:pt idx="64">
                  <c:v>1.2840696540000001</c:v>
                </c:pt>
                <c:pt idx="65">
                  <c:v>6.0889725459999999</c:v>
                </c:pt>
                <c:pt idx="66">
                  <c:v>5.8866232820000004</c:v>
                </c:pt>
                <c:pt idx="67">
                  <c:v>7.9737771830000002</c:v>
                </c:pt>
                <c:pt idx="68">
                  <c:v>8.0397976799999995</c:v>
                </c:pt>
                <c:pt idx="69">
                  <c:v>7.4788277408299999</c:v>
                </c:pt>
                <c:pt idx="70">
                  <c:v>8.1016703855899994</c:v>
                </c:pt>
                <c:pt idx="71">
                  <c:v>0</c:v>
                </c:pt>
                <c:pt idx="72">
                  <c:v>7.0004792801999995</c:v>
                </c:pt>
                <c:pt idx="73">
                  <c:v>6.8626058831999996</c:v>
                </c:pt>
                <c:pt idx="74">
                  <c:v>8.2170927648500012</c:v>
                </c:pt>
                <c:pt idx="75">
                  <c:v>8.1328680383199998</c:v>
                </c:pt>
                <c:pt idx="76">
                  <c:v>8.3312141193299993</c:v>
                </c:pt>
                <c:pt idx="77">
                  <c:v>12.352592959420001</c:v>
                </c:pt>
                <c:pt idx="78">
                  <c:v>12.701558337010001</c:v>
                </c:pt>
                <c:pt idx="79">
                  <c:v>5.9662002040100006</c:v>
                </c:pt>
                <c:pt idx="80">
                  <c:v>20.54841826597</c:v>
                </c:pt>
                <c:pt idx="81">
                  <c:v>8.7414892570999996</c:v>
                </c:pt>
                <c:pt idx="82">
                  <c:v>13.3553863354</c:v>
                </c:pt>
                <c:pt idx="83">
                  <c:v>0</c:v>
                </c:pt>
                <c:pt idx="84">
                  <c:v>18.422385469790001</c:v>
                </c:pt>
                <c:pt idx="85">
                  <c:v>10.46750764077</c:v>
                </c:pt>
                <c:pt idx="86">
                  <c:v>13.339485669850001</c:v>
                </c:pt>
                <c:pt idx="87">
                  <c:v>2.7150306249999998</c:v>
                </c:pt>
                <c:pt idx="88">
                  <c:v>17.467526764999999</c:v>
                </c:pt>
                <c:pt idx="89">
                  <c:v>18.571076153540002</c:v>
                </c:pt>
                <c:pt idx="90">
                  <c:v>18.760527090499998</c:v>
                </c:pt>
                <c:pt idx="91">
                  <c:v>16.929130736370002</c:v>
                </c:pt>
                <c:pt idx="92">
                  <c:v>15.567889236999999</c:v>
                </c:pt>
                <c:pt idx="93">
                  <c:v>11.9376039918</c:v>
                </c:pt>
                <c:pt idx="94">
                  <c:v>26.334816489560001</c:v>
                </c:pt>
                <c:pt idx="95">
                  <c:v>0</c:v>
                </c:pt>
                <c:pt idx="96">
                  <c:v>36.092314020000003</c:v>
                </c:pt>
                <c:pt idx="97">
                  <c:v>31.060210433430001</c:v>
                </c:pt>
                <c:pt idx="98">
                  <c:v>20.181171138</c:v>
                </c:pt>
                <c:pt idx="99">
                  <c:v>21.439929992</c:v>
                </c:pt>
                <c:pt idx="100">
                  <c:v>0</c:v>
                </c:pt>
                <c:pt idx="101">
                  <c:v>15.25669404019</c:v>
                </c:pt>
                <c:pt idx="102">
                  <c:v>11.3820521563788</c:v>
                </c:pt>
                <c:pt idx="103">
                  <c:v>23.993338798394298</c:v>
                </c:pt>
                <c:pt idx="104">
                  <c:v>25.539602931640001</c:v>
                </c:pt>
                <c:pt idx="105">
                  <c:v>30.0082774297464</c:v>
                </c:pt>
                <c:pt idx="106">
                  <c:v>23.65477606624</c:v>
                </c:pt>
                <c:pt idx="107">
                  <c:v>0</c:v>
                </c:pt>
                <c:pt idx="108">
                  <c:v>35.0644483855</c:v>
                </c:pt>
                <c:pt idx="109">
                  <c:v>33.369635074323</c:v>
                </c:pt>
                <c:pt idx="110">
                  <c:v>5.8423243960299995</c:v>
                </c:pt>
                <c:pt idx="111">
                  <c:v>23.569376063109999</c:v>
                </c:pt>
                <c:pt idx="112">
                  <c:v>23.696055573666399</c:v>
                </c:pt>
                <c:pt idx="113">
                  <c:v>-9.9868035385241996</c:v>
                </c:pt>
                <c:pt idx="114">
                  <c:v>-10.1155037849</c:v>
                </c:pt>
                <c:pt idx="115">
                  <c:v>-9.8442355314099999</c:v>
                </c:pt>
                <c:pt idx="116">
                  <c:v>-9.8118436344699997</c:v>
                </c:pt>
                <c:pt idx="117">
                  <c:v>-10.098986259049999</c:v>
                </c:pt>
                <c:pt idx="118">
                  <c:v>-10.152417594999999</c:v>
                </c:pt>
                <c:pt idx="119">
                  <c:v>0</c:v>
                </c:pt>
                <c:pt idx="120">
                  <c:v>-14.626109290540001</c:v>
                </c:pt>
                <c:pt idx="121">
                  <c:v>-10.16355635877</c:v>
                </c:pt>
                <c:pt idx="122">
                  <c:v>-9.8953480871699995</c:v>
                </c:pt>
                <c:pt idx="123">
                  <c:v>-10.13360421374</c:v>
                </c:pt>
                <c:pt idx="124">
                  <c:v>-10.05727692014</c:v>
                </c:pt>
                <c:pt idx="125">
                  <c:v>-9.9683388302600004</c:v>
                </c:pt>
                <c:pt idx="126">
                  <c:v>-10.053141115680001</c:v>
                </c:pt>
                <c:pt idx="127">
                  <c:v>-10.02585834968</c:v>
                </c:pt>
                <c:pt idx="128">
                  <c:v>-10.2530461303</c:v>
                </c:pt>
                <c:pt idx="129">
                  <c:v>-9.5002178325300015</c:v>
                </c:pt>
                <c:pt idx="130">
                  <c:v>-10.12120582268</c:v>
                </c:pt>
                <c:pt idx="131">
                  <c:v>0</c:v>
                </c:pt>
                <c:pt idx="132">
                  <c:v>-6.0099310901949989</c:v>
                </c:pt>
                <c:pt idx="133">
                  <c:v>-38.252564211770007</c:v>
                </c:pt>
                <c:pt idx="134">
                  <c:v>-36.173852858509996</c:v>
                </c:pt>
                <c:pt idx="135">
                  <c:v>-34.665049735330001</c:v>
                </c:pt>
                <c:pt idx="136">
                  <c:v>-13.723242665939999</c:v>
                </c:pt>
                <c:pt idx="137">
                  <c:v>-37.929004443499998</c:v>
                </c:pt>
                <c:pt idx="138">
                  <c:v>12.992301639880001</c:v>
                </c:pt>
                <c:pt idx="139">
                  <c:v>11.128714415000001</c:v>
                </c:pt>
                <c:pt idx="140">
                  <c:v>5.6445734959599987</c:v>
                </c:pt>
                <c:pt idx="141">
                  <c:v>4.4001657717600002</c:v>
                </c:pt>
                <c:pt idx="142">
                  <c:v>27.231251647299999</c:v>
                </c:pt>
                <c:pt idx="143">
                  <c:v>0</c:v>
                </c:pt>
                <c:pt idx="144">
                  <c:v>2.9766097603399997</c:v>
                </c:pt>
                <c:pt idx="145">
                  <c:v>5.4594330166899994</c:v>
                </c:pt>
                <c:pt idx="146">
                  <c:v>6.8354528372299992</c:v>
                </c:pt>
                <c:pt idx="147">
                  <c:v>7.5719257649200005</c:v>
                </c:pt>
                <c:pt idx="148">
                  <c:v>5.3130134961200008</c:v>
                </c:pt>
                <c:pt idx="149">
                  <c:v>14.00581855047</c:v>
                </c:pt>
                <c:pt idx="150">
                  <c:v>14.741571326959999</c:v>
                </c:pt>
                <c:pt idx="151">
                  <c:v>0.68809723199999995</c:v>
                </c:pt>
                <c:pt idx="152">
                  <c:v>20.55702989928</c:v>
                </c:pt>
                <c:pt idx="153">
                  <c:v>20.707197260240001</c:v>
                </c:pt>
                <c:pt idx="154">
                  <c:v>36.64176919346</c:v>
                </c:pt>
                <c:pt idx="155">
                  <c:v>19.294623995999999</c:v>
                </c:pt>
                <c:pt idx="156">
                  <c:v>13.613346353000001</c:v>
                </c:pt>
                <c:pt idx="157">
                  <c:v>13.68885768228</c:v>
                </c:pt>
                <c:pt idx="158">
                  <c:v>5.030639990290001</c:v>
                </c:pt>
                <c:pt idx="159">
                  <c:v>15.550814553639999</c:v>
                </c:pt>
                <c:pt idx="160">
                  <c:v>12.20031404947</c:v>
                </c:pt>
                <c:pt idx="161">
                  <c:v>0</c:v>
                </c:pt>
                <c:pt idx="162">
                  <c:v>11.317320943900002</c:v>
                </c:pt>
                <c:pt idx="163">
                  <c:v>0</c:v>
                </c:pt>
                <c:pt idx="164">
                  <c:v>0</c:v>
                </c:pt>
                <c:pt idx="165">
                  <c:v>-5.6148246039999998</c:v>
                </c:pt>
                <c:pt idx="166">
                  <c:v>0</c:v>
                </c:pt>
                <c:pt idx="167">
                  <c:v>-1.18206087615</c:v>
                </c:pt>
                <c:pt idx="168">
                  <c:v>0</c:v>
                </c:pt>
                <c:pt idx="169">
                  <c:v>20.823846776</c:v>
                </c:pt>
                <c:pt idx="170">
                  <c:v>8.6650728181299996</c:v>
                </c:pt>
                <c:pt idx="171">
                  <c:v>9.2856483948299999</c:v>
                </c:pt>
                <c:pt idx="172">
                  <c:v>5.6144105586000004</c:v>
                </c:pt>
                <c:pt idx="173">
                  <c:v>0.90243782459999999</c:v>
                </c:pt>
                <c:pt idx="174">
                  <c:v>1.8574259661700001</c:v>
                </c:pt>
                <c:pt idx="175">
                  <c:v>11.00344315579</c:v>
                </c:pt>
                <c:pt idx="176">
                  <c:v>27.68954058509</c:v>
                </c:pt>
                <c:pt idx="177">
                  <c:v>12.587492963740001</c:v>
                </c:pt>
                <c:pt idx="178">
                  <c:v>-20.869705983340001</c:v>
                </c:pt>
                <c:pt idx="179">
                  <c:v>19.300000000001802</c:v>
                </c:pt>
                <c:pt idx="180">
                  <c:v>15.399153373160299</c:v>
                </c:pt>
                <c:pt idx="181">
                  <c:v>6.7726886593219007</c:v>
                </c:pt>
                <c:pt idx="182">
                  <c:v>18.607065168981901</c:v>
                </c:pt>
                <c:pt idx="183">
                  <c:v>19.699999999971599</c:v>
                </c:pt>
                <c:pt idx="184">
                  <c:v>-20.307043780235098</c:v>
                </c:pt>
                <c:pt idx="185">
                  <c:v>2.5805871111896019</c:v>
                </c:pt>
                <c:pt idx="186">
                  <c:v>13.812826756942002</c:v>
                </c:pt>
                <c:pt idx="187">
                  <c:v>8.6938465423375995</c:v>
                </c:pt>
                <c:pt idx="188">
                  <c:v>61.519792923013704</c:v>
                </c:pt>
                <c:pt idx="189">
                  <c:v>140.244927703396</c:v>
                </c:pt>
                <c:pt idx="190">
                  <c:v>32.888929964583497</c:v>
                </c:pt>
                <c:pt idx="191">
                  <c:v>22.4999999948223</c:v>
                </c:pt>
              </c:numCache>
            </c:numRef>
          </c:val>
        </c:ser>
        <c:ser>
          <c:idx val="1"/>
          <c:order val="1"/>
          <c:tx>
            <c:v>Equities (left axis)</c:v>
          </c:tx>
          <c:spPr>
            <a:solidFill>
              <a:srgbClr val="2C7399"/>
            </a:solidFill>
          </c:spPr>
          <c:invertIfNegative val="0"/>
          <c:cat>
            <c:numRef>
              <c:f>Data!$A$4:$A$196</c:f>
              <c:numCache>
                <c:formatCode>m/d/yyyy</c:formatCode>
                <c:ptCount val="193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</c:numCache>
            </c:numRef>
          </c:cat>
          <c:val>
            <c:numRef>
              <c:f>Data!$C$4:$C$196</c:f>
              <c:numCache>
                <c:formatCode>0.00</c:formatCode>
                <c:ptCount val="193"/>
                <c:pt idx="0">
                  <c:v>12.392007186000001</c:v>
                </c:pt>
                <c:pt idx="1">
                  <c:v>6.4783597009999996</c:v>
                </c:pt>
                <c:pt idx="2">
                  <c:v>11.279738031999999</c:v>
                </c:pt>
                <c:pt idx="3">
                  <c:v>6.7047875550000002</c:v>
                </c:pt>
                <c:pt idx="4">
                  <c:v>9.3369441979999994</c:v>
                </c:pt>
                <c:pt idx="5">
                  <c:v>5.5420469680000002</c:v>
                </c:pt>
                <c:pt idx="6">
                  <c:v>0</c:v>
                </c:pt>
                <c:pt idx="7">
                  <c:v>0</c:v>
                </c:pt>
                <c:pt idx="8">
                  <c:v>5.9098013470000001</c:v>
                </c:pt>
                <c:pt idx="9">
                  <c:v>2.9746592199999999</c:v>
                </c:pt>
                <c:pt idx="10">
                  <c:v>0.172194549</c:v>
                </c:pt>
                <c:pt idx="11">
                  <c:v>0.62999739499999996</c:v>
                </c:pt>
                <c:pt idx="12">
                  <c:v>0.23729851800000001</c:v>
                </c:pt>
                <c:pt idx="13">
                  <c:v>0</c:v>
                </c:pt>
                <c:pt idx="14">
                  <c:v>-3.9608565549999999</c:v>
                </c:pt>
                <c:pt idx="15">
                  <c:v>0</c:v>
                </c:pt>
                <c:pt idx="16">
                  <c:v>0</c:v>
                </c:pt>
                <c:pt idx="17">
                  <c:v>0.14180495400000001</c:v>
                </c:pt>
                <c:pt idx="18">
                  <c:v>-0.19009811099999999</c:v>
                </c:pt>
                <c:pt idx="19">
                  <c:v>0</c:v>
                </c:pt>
                <c:pt idx="20">
                  <c:v>6.4651532600000001</c:v>
                </c:pt>
                <c:pt idx="21">
                  <c:v>-0.462734435</c:v>
                </c:pt>
                <c:pt idx="22">
                  <c:v>-4.2243336940000002</c:v>
                </c:pt>
                <c:pt idx="23">
                  <c:v>0.28075263299999997</c:v>
                </c:pt>
                <c:pt idx="24">
                  <c:v>0</c:v>
                </c:pt>
                <c:pt idx="25">
                  <c:v>0</c:v>
                </c:pt>
                <c:pt idx="26">
                  <c:v>6.4952759850000001</c:v>
                </c:pt>
                <c:pt idx="27">
                  <c:v>0</c:v>
                </c:pt>
                <c:pt idx="28">
                  <c:v>0</c:v>
                </c:pt>
                <c:pt idx="29">
                  <c:v>18.073314645</c:v>
                </c:pt>
                <c:pt idx="30">
                  <c:v>0</c:v>
                </c:pt>
                <c:pt idx="31">
                  <c:v>0</c:v>
                </c:pt>
                <c:pt idx="32">
                  <c:v>19.205304058999999</c:v>
                </c:pt>
                <c:pt idx="33">
                  <c:v>0</c:v>
                </c:pt>
                <c:pt idx="34">
                  <c:v>20.687790105000001</c:v>
                </c:pt>
                <c:pt idx="35">
                  <c:v>0</c:v>
                </c:pt>
                <c:pt idx="36">
                  <c:v>4.8837508869999997</c:v>
                </c:pt>
                <c:pt idx="37">
                  <c:v>0</c:v>
                </c:pt>
                <c:pt idx="38">
                  <c:v>30.313511601999998</c:v>
                </c:pt>
                <c:pt idx="39">
                  <c:v>0</c:v>
                </c:pt>
                <c:pt idx="40">
                  <c:v>11.972827532</c:v>
                </c:pt>
                <c:pt idx="41">
                  <c:v>19.532841945000001</c:v>
                </c:pt>
                <c:pt idx="42">
                  <c:v>-2.8146686179999998</c:v>
                </c:pt>
                <c:pt idx="43">
                  <c:v>7.6241509939999998</c:v>
                </c:pt>
                <c:pt idx="44">
                  <c:v>42.990697799000003</c:v>
                </c:pt>
                <c:pt idx="45">
                  <c:v>0</c:v>
                </c:pt>
                <c:pt idx="46">
                  <c:v>7.2433231290000002</c:v>
                </c:pt>
                <c:pt idx="47">
                  <c:v>-0.17569591800000001</c:v>
                </c:pt>
                <c:pt idx="48">
                  <c:v>5.0327768910000001</c:v>
                </c:pt>
                <c:pt idx="49">
                  <c:v>9.1105891230000005</c:v>
                </c:pt>
                <c:pt idx="50">
                  <c:v>0</c:v>
                </c:pt>
                <c:pt idx="51">
                  <c:v>0</c:v>
                </c:pt>
                <c:pt idx="52">
                  <c:v>9.842136322</c:v>
                </c:pt>
                <c:pt idx="53">
                  <c:v>15.275334344999999</c:v>
                </c:pt>
                <c:pt idx="54">
                  <c:v>15.493747892</c:v>
                </c:pt>
                <c:pt idx="55">
                  <c:v>12.948821546</c:v>
                </c:pt>
                <c:pt idx="56">
                  <c:v>9.6411921770000006</c:v>
                </c:pt>
                <c:pt idx="57">
                  <c:v>0</c:v>
                </c:pt>
                <c:pt idx="58">
                  <c:v>10.338412065</c:v>
                </c:pt>
                <c:pt idx="59">
                  <c:v>3.2637759999999999E-3</c:v>
                </c:pt>
                <c:pt idx="60">
                  <c:v>19.631311845999999</c:v>
                </c:pt>
                <c:pt idx="61">
                  <c:v>18.557881173999998</c:v>
                </c:pt>
                <c:pt idx="62">
                  <c:v>0</c:v>
                </c:pt>
                <c:pt idx="63">
                  <c:v>0.152578823</c:v>
                </c:pt>
                <c:pt idx="64">
                  <c:v>5.8595003859999997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1.9471666999999999</c:v>
                </c:pt>
                <c:pt idx="79">
                  <c:v>10.584750738</c:v>
                </c:pt>
                <c:pt idx="80">
                  <c:v>0.33278385300000002</c:v>
                </c:pt>
                <c:pt idx="81">
                  <c:v>13.097728209</c:v>
                </c:pt>
                <c:pt idx="82">
                  <c:v>0</c:v>
                </c:pt>
                <c:pt idx="83">
                  <c:v>0</c:v>
                </c:pt>
                <c:pt idx="84">
                  <c:v>3.536816339</c:v>
                </c:pt>
                <c:pt idx="85">
                  <c:v>0</c:v>
                </c:pt>
                <c:pt idx="86">
                  <c:v>0</c:v>
                </c:pt>
                <c:pt idx="87">
                  <c:v>14.911023323</c:v>
                </c:pt>
                <c:pt idx="88">
                  <c:v>1.4318789590000001</c:v>
                </c:pt>
                <c:pt idx="89">
                  <c:v>0</c:v>
                </c:pt>
                <c:pt idx="90">
                  <c:v>0</c:v>
                </c:pt>
                <c:pt idx="91">
                  <c:v>4.6956922152600002</c:v>
                </c:pt>
                <c:pt idx="92">
                  <c:v>9.3364204090000005</c:v>
                </c:pt>
                <c:pt idx="93">
                  <c:v>15.860855668879999</c:v>
                </c:pt>
                <c:pt idx="94">
                  <c:v>0</c:v>
                </c:pt>
                <c:pt idx="95">
                  <c:v>0</c:v>
                </c:pt>
                <c:pt idx="96">
                  <c:v>-4.9677418209999997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24.203650307</c:v>
                </c:pt>
                <c:pt idx="101">
                  <c:v>8.6501619447099998</c:v>
                </c:pt>
                <c:pt idx="102">
                  <c:v>12.682505767601</c:v>
                </c:pt>
                <c:pt idx="103">
                  <c:v>0</c:v>
                </c:pt>
                <c:pt idx="104">
                  <c:v>5.8693246291599994</c:v>
                </c:pt>
                <c:pt idx="105">
                  <c:v>0.34</c:v>
                </c:pt>
                <c:pt idx="106">
                  <c:v>2.91194554994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19.142266079700001</c:v>
                </c:pt>
                <c:pt idx="111">
                  <c:v>0</c:v>
                </c:pt>
                <c:pt idx="112">
                  <c:v>0</c:v>
                </c:pt>
                <c:pt idx="113">
                  <c:v>30.262943906</c:v>
                </c:pt>
                <c:pt idx="114">
                  <c:v>33.359745746180003</c:v>
                </c:pt>
                <c:pt idx="115">
                  <c:v>34.081905585000001</c:v>
                </c:pt>
                <c:pt idx="116">
                  <c:v>38.208047252578595</c:v>
                </c:pt>
                <c:pt idx="117">
                  <c:v>40.341545687</c:v>
                </c:pt>
                <c:pt idx="118">
                  <c:v>56.721262928999998</c:v>
                </c:pt>
                <c:pt idx="119">
                  <c:v>0</c:v>
                </c:pt>
                <c:pt idx="120">
                  <c:v>47.71679992132001</c:v>
                </c:pt>
                <c:pt idx="121">
                  <c:v>39.671958830850009</c:v>
                </c:pt>
                <c:pt idx="122">
                  <c:v>35.361032436159995</c:v>
                </c:pt>
                <c:pt idx="123">
                  <c:v>37.617767337309999</c:v>
                </c:pt>
                <c:pt idx="124">
                  <c:v>39.410380306790003</c:v>
                </c:pt>
                <c:pt idx="125">
                  <c:v>43.780565127309998</c:v>
                </c:pt>
                <c:pt idx="126">
                  <c:v>50.196404376669996</c:v>
                </c:pt>
                <c:pt idx="127">
                  <c:v>51.495403803789998</c:v>
                </c:pt>
                <c:pt idx="128">
                  <c:v>56.948682387250003</c:v>
                </c:pt>
                <c:pt idx="129">
                  <c:v>55.671030268000003</c:v>
                </c:pt>
                <c:pt idx="130">
                  <c:v>40.689241792289998</c:v>
                </c:pt>
                <c:pt idx="131">
                  <c:v>0</c:v>
                </c:pt>
                <c:pt idx="132">
                  <c:v>25.091767229600002</c:v>
                </c:pt>
                <c:pt idx="133">
                  <c:v>53.466735122020005</c:v>
                </c:pt>
                <c:pt idx="134">
                  <c:v>46.056581933730001</c:v>
                </c:pt>
                <c:pt idx="135">
                  <c:v>48.112381283619996</c:v>
                </c:pt>
                <c:pt idx="136">
                  <c:v>27.078026737550001</c:v>
                </c:pt>
                <c:pt idx="137">
                  <c:v>51.501817195999998</c:v>
                </c:pt>
                <c:pt idx="138">
                  <c:v>7.1123083194600003</c:v>
                </c:pt>
                <c:pt idx="139">
                  <c:v>9.2400635763299999</c:v>
                </c:pt>
                <c:pt idx="140">
                  <c:v>2.81236644144</c:v>
                </c:pt>
                <c:pt idx="141">
                  <c:v>4.3459289066100002</c:v>
                </c:pt>
                <c:pt idx="142">
                  <c:v>-4.9630212E-2</c:v>
                </c:pt>
                <c:pt idx="143">
                  <c:v>0</c:v>
                </c:pt>
                <c:pt idx="144">
                  <c:v>3.1513973696399997</c:v>
                </c:pt>
                <c:pt idx="145">
                  <c:v>0.65372346999999997</c:v>
                </c:pt>
                <c:pt idx="146">
                  <c:v>0.26102868499999998</c:v>
                </c:pt>
                <c:pt idx="147">
                  <c:v>3.163861502</c:v>
                </c:pt>
                <c:pt idx="148">
                  <c:v>5.4260977959999996</c:v>
                </c:pt>
                <c:pt idx="149">
                  <c:v>0</c:v>
                </c:pt>
                <c:pt idx="150">
                  <c:v>-0.86162490599999997</c:v>
                </c:pt>
                <c:pt idx="151">
                  <c:v>13.294454654000001</c:v>
                </c:pt>
                <c:pt idx="152">
                  <c:v>0.313115433</c:v>
                </c:pt>
                <c:pt idx="153">
                  <c:v>0.44466718100000002</c:v>
                </c:pt>
                <c:pt idx="154">
                  <c:v>0.81937904399999995</c:v>
                </c:pt>
                <c:pt idx="155">
                  <c:v>0.54224062200000001</c:v>
                </c:pt>
                <c:pt idx="156">
                  <c:v>9.9784893999999999E-2</c:v>
                </c:pt>
                <c:pt idx="157">
                  <c:v>9.5144894999999993E-2</c:v>
                </c:pt>
                <c:pt idx="158">
                  <c:v>1.7690911199999999</c:v>
                </c:pt>
                <c:pt idx="159">
                  <c:v>0</c:v>
                </c:pt>
                <c:pt idx="160">
                  <c:v>3.4367867670000001</c:v>
                </c:pt>
                <c:pt idx="161">
                  <c:v>21.703569426000001</c:v>
                </c:pt>
                <c:pt idx="162">
                  <c:v>4.6086908720000004</c:v>
                </c:pt>
                <c:pt idx="163">
                  <c:v>22.342424700110001</c:v>
                </c:pt>
                <c:pt idx="164">
                  <c:v>33.857616405969999</c:v>
                </c:pt>
                <c:pt idx="165">
                  <c:v>39.738224114459996</c:v>
                </c:pt>
                <c:pt idx="166">
                  <c:v>67.899448509929996</c:v>
                </c:pt>
                <c:pt idx="167">
                  <c:v>0</c:v>
                </c:pt>
                <c:pt idx="168">
                  <c:v>21.086019629999999</c:v>
                </c:pt>
                <c:pt idx="169">
                  <c:v>0</c:v>
                </c:pt>
                <c:pt idx="170">
                  <c:v>9.7068833418500002</c:v>
                </c:pt>
                <c:pt idx="171">
                  <c:v>13.47306211727</c:v>
                </c:pt>
                <c:pt idx="172">
                  <c:v>16.778488188419999</c:v>
                </c:pt>
                <c:pt idx="173">
                  <c:v>25.746509340580001</c:v>
                </c:pt>
                <c:pt idx="174">
                  <c:v>24.942643990240001</c:v>
                </c:pt>
                <c:pt idx="175">
                  <c:v>14.959739240839999</c:v>
                </c:pt>
                <c:pt idx="176">
                  <c:v>0</c:v>
                </c:pt>
                <c:pt idx="177">
                  <c:v>13.704386764959999</c:v>
                </c:pt>
                <c:pt idx="178">
                  <c:v>27.953228495729999</c:v>
                </c:pt>
                <c:pt idx="179">
                  <c:v>0</c:v>
                </c:pt>
                <c:pt idx="180">
                  <c:v>5.4008466268552002</c:v>
                </c:pt>
                <c:pt idx="181">
                  <c:v>14.0273113406666</c:v>
                </c:pt>
                <c:pt idx="182">
                  <c:v>0</c:v>
                </c:pt>
                <c:pt idx="183">
                  <c:v>0</c:v>
                </c:pt>
                <c:pt idx="184">
                  <c:v>39.8070437802239</c:v>
                </c:pt>
                <c:pt idx="185">
                  <c:v>16.619413499385299</c:v>
                </c:pt>
                <c:pt idx="186">
                  <c:v>5.3871732430336996</c:v>
                </c:pt>
                <c:pt idx="187">
                  <c:v>10.406153457653801</c:v>
                </c:pt>
                <c:pt idx="188">
                  <c:v>-41.319792923030903</c:v>
                </c:pt>
                <c:pt idx="189">
                  <c:v>-120.54492770338099</c:v>
                </c:pt>
                <c:pt idx="190">
                  <c:v>-13.1889299798588</c:v>
                </c:pt>
                <c:pt idx="19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103470208"/>
        <c:axId val="103471744"/>
      </c:barChart>
      <c:lineChart>
        <c:grouping val="standard"/>
        <c:varyColors val="0"/>
        <c:ser>
          <c:idx val="2"/>
          <c:order val="2"/>
          <c:tx>
            <c:v>Equity index (right axis)</c:v>
          </c:tx>
          <c:spPr>
            <a:ln w="22225">
              <a:solidFill>
                <a:srgbClr val="643264"/>
              </a:solidFill>
            </a:ln>
          </c:spPr>
          <c:marker>
            <c:symbol val="none"/>
          </c:marker>
          <c:cat>
            <c:numRef>
              <c:f>Data!$A$4:$A$196</c:f>
              <c:numCache>
                <c:formatCode>m/d/yyyy</c:formatCode>
                <c:ptCount val="193"/>
                <c:pt idx="0">
                  <c:v>35826</c:v>
                </c:pt>
                <c:pt idx="1">
                  <c:v>35854</c:v>
                </c:pt>
                <c:pt idx="2">
                  <c:v>35885</c:v>
                </c:pt>
                <c:pt idx="3">
                  <c:v>35915</c:v>
                </c:pt>
                <c:pt idx="4">
                  <c:v>35946</c:v>
                </c:pt>
                <c:pt idx="5">
                  <c:v>35976</c:v>
                </c:pt>
                <c:pt idx="6">
                  <c:v>36007</c:v>
                </c:pt>
                <c:pt idx="7">
                  <c:v>36038</c:v>
                </c:pt>
                <c:pt idx="8">
                  <c:v>36068</c:v>
                </c:pt>
                <c:pt idx="9">
                  <c:v>36099</c:v>
                </c:pt>
                <c:pt idx="10">
                  <c:v>36129</c:v>
                </c:pt>
                <c:pt idx="11">
                  <c:v>36160</c:v>
                </c:pt>
                <c:pt idx="12">
                  <c:v>36191</c:v>
                </c:pt>
                <c:pt idx="13">
                  <c:v>36219</c:v>
                </c:pt>
                <c:pt idx="14">
                  <c:v>36250</c:v>
                </c:pt>
                <c:pt idx="15">
                  <c:v>36280</c:v>
                </c:pt>
                <c:pt idx="16">
                  <c:v>36311</c:v>
                </c:pt>
                <c:pt idx="17">
                  <c:v>36341</c:v>
                </c:pt>
                <c:pt idx="18">
                  <c:v>36372</c:v>
                </c:pt>
                <c:pt idx="19">
                  <c:v>36403</c:v>
                </c:pt>
                <c:pt idx="20">
                  <c:v>36433</c:v>
                </c:pt>
                <c:pt idx="21">
                  <c:v>36464</c:v>
                </c:pt>
                <c:pt idx="22">
                  <c:v>36494</c:v>
                </c:pt>
                <c:pt idx="23">
                  <c:v>36525</c:v>
                </c:pt>
                <c:pt idx="24">
                  <c:v>36556</c:v>
                </c:pt>
                <c:pt idx="25">
                  <c:v>36585</c:v>
                </c:pt>
                <c:pt idx="26">
                  <c:v>36616</c:v>
                </c:pt>
                <c:pt idx="27">
                  <c:v>36646</c:v>
                </c:pt>
                <c:pt idx="28">
                  <c:v>36677</c:v>
                </c:pt>
                <c:pt idx="29">
                  <c:v>36707</c:v>
                </c:pt>
                <c:pt idx="30">
                  <c:v>36738</c:v>
                </c:pt>
                <c:pt idx="31">
                  <c:v>36769</c:v>
                </c:pt>
                <c:pt idx="32">
                  <c:v>36799</c:v>
                </c:pt>
                <c:pt idx="33">
                  <c:v>36830</c:v>
                </c:pt>
                <c:pt idx="34">
                  <c:v>36860</c:v>
                </c:pt>
                <c:pt idx="35">
                  <c:v>36891</c:v>
                </c:pt>
                <c:pt idx="36">
                  <c:v>36922</c:v>
                </c:pt>
                <c:pt idx="37">
                  <c:v>36950</c:v>
                </c:pt>
                <c:pt idx="38">
                  <c:v>36981</c:v>
                </c:pt>
                <c:pt idx="39">
                  <c:v>37011</c:v>
                </c:pt>
                <c:pt idx="40">
                  <c:v>37042</c:v>
                </c:pt>
                <c:pt idx="41">
                  <c:v>37072</c:v>
                </c:pt>
                <c:pt idx="42">
                  <c:v>37103</c:v>
                </c:pt>
                <c:pt idx="43">
                  <c:v>37134</c:v>
                </c:pt>
                <c:pt idx="44">
                  <c:v>37164</c:v>
                </c:pt>
                <c:pt idx="45">
                  <c:v>37195</c:v>
                </c:pt>
                <c:pt idx="46">
                  <c:v>37225</c:v>
                </c:pt>
                <c:pt idx="47">
                  <c:v>37256</c:v>
                </c:pt>
                <c:pt idx="48">
                  <c:v>37287</c:v>
                </c:pt>
                <c:pt idx="49">
                  <c:v>37315</c:v>
                </c:pt>
                <c:pt idx="50">
                  <c:v>37346</c:v>
                </c:pt>
                <c:pt idx="51">
                  <c:v>37376</c:v>
                </c:pt>
                <c:pt idx="52">
                  <c:v>37407</c:v>
                </c:pt>
                <c:pt idx="53">
                  <c:v>37437</c:v>
                </c:pt>
                <c:pt idx="54">
                  <c:v>37468</c:v>
                </c:pt>
                <c:pt idx="55">
                  <c:v>37499</c:v>
                </c:pt>
                <c:pt idx="56">
                  <c:v>37529</c:v>
                </c:pt>
                <c:pt idx="57">
                  <c:v>37560</c:v>
                </c:pt>
                <c:pt idx="58">
                  <c:v>37590</c:v>
                </c:pt>
                <c:pt idx="59">
                  <c:v>37621</c:v>
                </c:pt>
                <c:pt idx="60">
                  <c:v>37652</c:v>
                </c:pt>
                <c:pt idx="61">
                  <c:v>37680</c:v>
                </c:pt>
                <c:pt idx="62">
                  <c:v>37711</c:v>
                </c:pt>
                <c:pt idx="63">
                  <c:v>37741</c:v>
                </c:pt>
                <c:pt idx="64">
                  <c:v>37772</c:v>
                </c:pt>
                <c:pt idx="65">
                  <c:v>37802</c:v>
                </c:pt>
                <c:pt idx="66">
                  <c:v>37833</c:v>
                </c:pt>
                <c:pt idx="67">
                  <c:v>37864</c:v>
                </c:pt>
                <c:pt idx="68">
                  <c:v>37894</c:v>
                </c:pt>
                <c:pt idx="69">
                  <c:v>37925</c:v>
                </c:pt>
                <c:pt idx="70">
                  <c:v>37955</c:v>
                </c:pt>
                <c:pt idx="71">
                  <c:v>37986</c:v>
                </c:pt>
                <c:pt idx="72">
                  <c:v>38017</c:v>
                </c:pt>
                <c:pt idx="73">
                  <c:v>38046</c:v>
                </c:pt>
                <c:pt idx="74">
                  <c:v>38077</c:v>
                </c:pt>
                <c:pt idx="75">
                  <c:v>38107</c:v>
                </c:pt>
                <c:pt idx="76">
                  <c:v>38138</c:v>
                </c:pt>
                <c:pt idx="77">
                  <c:v>38168</c:v>
                </c:pt>
                <c:pt idx="78">
                  <c:v>38199</c:v>
                </c:pt>
                <c:pt idx="79">
                  <c:v>38230</c:v>
                </c:pt>
                <c:pt idx="80">
                  <c:v>38260</c:v>
                </c:pt>
                <c:pt idx="81">
                  <c:v>38291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  <c:pt idx="143">
                  <c:v>40178</c:v>
                </c:pt>
                <c:pt idx="144">
                  <c:v>40209</c:v>
                </c:pt>
                <c:pt idx="145">
                  <c:v>40237</c:v>
                </c:pt>
                <c:pt idx="146">
                  <c:v>40268</c:v>
                </c:pt>
                <c:pt idx="147">
                  <c:v>40298</c:v>
                </c:pt>
                <c:pt idx="148">
                  <c:v>40329</c:v>
                </c:pt>
                <c:pt idx="149">
                  <c:v>40359</c:v>
                </c:pt>
                <c:pt idx="150">
                  <c:v>40390</c:v>
                </c:pt>
                <c:pt idx="151">
                  <c:v>40421</c:v>
                </c:pt>
                <c:pt idx="152">
                  <c:v>40451</c:v>
                </c:pt>
                <c:pt idx="153">
                  <c:v>40482</c:v>
                </c:pt>
                <c:pt idx="154">
                  <c:v>40512</c:v>
                </c:pt>
                <c:pt idx="155">
                  <c:v>40543</c:v>
                </c:pt>
                <c:pt idx="156">
                  <c:v>40574</c:v>
                </c:pt>
                <c:pt idx="157">
                  <c:v>40602</c:v>
                </c:pt>
                <c:pt idx="158">
                  <c:v>40633</c:v>
                </c:pt>
                <c:pt idx="159">
                  <c:v>40663</c:v>
                </c:pt>
                <c:pt idx="160">
                  <c:v>40694</c:v>
                </c:pt>
                <c:pt idx="161">
                  <c:v>40724</c:v>
                </c:pt>
                <c:pt idx="162">
                  <c:v>40755</c:v>
                </c:pt>
                <c:pt idx="163">
                  <c:v>40786</c:v>
                </c:pt>
                <c:pt idx="164">
                  <c:v>40816</c:v>
                </c:pt>
                <c:pt idx="165">
                  <c:v>40847</c:v>
                </c:pt>
                <c:pt idx="166">
                  <c:v>40877</c:v>
                </c:pt>
                <c:pt idx="167">
                  <c:v>40908</c:v>
                </c:pt>
                <c:pt idx="168">
                  <c:v>40939</c:v>
                </c:pt>
                <c:pt idx="169">
                  <c:v>40968</c:v>
                </c:pt>
                <c:pt idx="170">
                  <c:v>40999</c:v>
                </c:pt>
                <c:pt idx="171">
                  <c:v>41029</c:v>
                </c:pt>
                <c:pt idx="172">
                  <c:v>41060</c:v>
                </c:pt>
                <c:pt idx="173">
                  <c:v>41090</c:v>
                </c:pt>
                <c:pt idx="174">
                  <c:v>41121</c:v>
                </c:pt>
                <c:pt idx="175">
                  <c:v>41152</c:v>
                </c:pt>
                <c:pt idx="176">
                  <c:v>41182</c:v>
                </c:pt>
                <c:pt idx="177">
                  <c:v>41213</c:v>
                </c:pt>
                <c:pt idx="178">
                  <c:v>41243</c:v>
                </c:pt>
                <c:pt idx="179">
                  <c:v>41274</c:v>
                </c:pt>
                <c:pt idx="180">
                  <c:v>41305</c:v>
                </c:pt>
                <c:pt idx="181">
                  <c:v>41333</c:v>
                </c:pt>
                <c:pt idx="182">
                  <c:v>41364</c:v>
                </c:pt>
                <c:pt idx="183">
                  <c:v>41394</c:v>
                </c:pt>
                <c:pt idx="184">
                  <c:v>41425</c:v>
                </c:pt>
                <c:pt idx="185">
                  <c:v>41455</c:v>
                </c:pt>
                <c:pt idx="186">
                  <c:v>41486</c:v>
                </c:pt>
                <c:pt idx="187">
                  <c:v>41517</c:v>
                </c:pt>
                <c:pt idx="188">
                  <c:v>41547</c:v>
                </c:pt>
                <c:pt idx="189">
                  <c:v>41578</c:v>
                </c:pt>
                <c:pt idx="190">
                  <c:v>41608</c:v>
                </c:pt>
                <c:pt idx="191">
                  <c:v>41639</c:v>
                </c:pt>
                <c:pt idx="192">
                  <c:v>41670</c:v>
                </c:pt>
              </c:numCache>
            </c:numRef>
          </c:cat>
          <c:val>
            <c:numRef>
              <c:f>Data!$J$4:$J$196</c:f>
              <c:numCache>
                <c:formatCode>General</c:formatCode>
                <c:ptCount val="193"/>
                <c:pt idx="0">
                  <c:v>100</c:v>
                </c:pt>
                <c:pt idx="1">
                  <c:v>106.13310540083714</c:v>
                </c:pt>
                <c:pt idx="2">
                  <c:v>111.86426830246918</c:v>
                </c:pt>
                <c:pt idx="3">
                  <c:v>111.22748632817732</c:v>
                </c:pt>
                <c:pt idx="4">
                  <c:v>111.66883741412802</c:v>
                </c:pt>
                <c:pt idx="5">
                  <c:v>113.65425144049088</c:v>
                </c:pt>
                <c:pt idx="6">
                  <c:v>114.06500863246957</c:v>
                </c:pt>
                <c:pt idx="7">
                  <c:v>98.509165161105926</c:v>
                </c:pt>
                <c:pt idx="8">
                  <c:v>95.492614462086408</c:v>
                </c:pt>
                <c:pt idx="9">
                  <c:v>101.74653959518659</c:v>
                </c:pt>
                <c:pt idx="10">
                  <c:v>109.63384024387248</c:v>
                </c:pt>
                <c:pt idx="11">
                  <c:v>112.04245448589437</c:v>
                </c:pt>
                <c:pt idx="12">
                  <c:v>115.12620381359881</c:v>
                </c:pt>
                <c:pt idx="13">
                  <c:v>114.40512105548018</c:v>
                </c:pt>
                <c:pt idx="14">
                  <c:v>119.97854593693212</c:v>
                </c:pt>
                <c:pt idx="15">
                  <c:v>126.23975407520426</c:v>
                </c:pt>
                <c:pt idx="16">
                  <c:v>121.91824475205648</c:v>
                </c:pt>
                <c:pt idx="17">
                  <c:v>127.86477014109668</c:v>
                </c:pt>
                <c:pt idx="18">
                  <c:v>126.16690643944598</c:v>
                </c:pt>
                <c:pt idx="19">
                  <c:v>126.71624861109832</c:v>
                </c:pt>
                <c:pt idx="20">
                  <c:v>124.99097414137704</c:v>
                </c:pt>
                <c:pt idx="21">
                  <c:v>130.92555890293494</c:v>
                </c:pt>
                <c:pt idx="22">
                  <c:v>137.19287835601477</c:v>
                </c:pt>
                <c:pt idx="23">
                  <c:v>148.08101602732697</c:v>
                </c:pt>
                <c:pt idx="24">
                  <c:v>141.4866090312716</c:v>
                </c:pt>
                <c:pt idx="25">
                  <c:v>144.75005550246794</c:v>
                </c:pt>
                <c:pt idx="26">
                  <c:v>151.0760928800716</c:v>
                </c:pt>
                <c:pt idx="27">
                  <c:v>149.17465226341645</c:v>
                </c:pt>
                <c:pt idx="28">
                  <c:v>145.47983666710505</c:v>
                </c:pt>
                <c:pt idx="29">
                  <c:v>147.87896287151119</c:v>
                </c:pt>
                <c:pt idx="30">
                  <c:v>146.83175373198458</c:v>
                </c:pt>
                <c:pt idx="31">
                  <c:v>153.11536657649472</c:v>
                </c:pt>
                <c:pt idx="32">
                  <c:v>146.44810949733133</c:v>
                </c:pt>
                <c:pt idx="33">
                  <c:v>146.96821191560804</c:v>
                </c:pt>
                <c:pt idx="34">
                  <c:v>139.42745355671141</c:v>
                </c:pt>
                <c:pt idx="35">
                  <c:v>138.83766150346179</c:v>
                </c:pt>
                <c:pt idx="36">
                  <c:v>141.62718930665787</c:v>
                </c:pt>
                <c:pt idx="37">
                  <c:v>131.31413472690753</c:v>
                </c:pt>
                <c:pt idx="38">
                  <c:v>125.65727340823562</c:v>
                </c:pt>
                <c:pt idx="39">
                  <c:v>134.25589956160022</c:v>
                </c:pt>
                <c:pt idx="40">
                  <c:v>132.69426207236705</c:v>
                </c:pt>
                <c:pt idx="41">
                  <c:v>129.37092434688526</c:v>
                </c:pt>
                <c:pt idx="42">
                  <c:v>124.97389507729159</c:v>
                </c:pt>
                <c:pt idx="43">
                  <c:v>117.63220720801674</c:v>
                </c:pt>
                <c:pt idx="44">
                  <c:v>106.12444887596982</c:v>
                </c:pt>
                <c:pt idx="45">
                  <c:v>110.12623295560734</c:v>
                </c:pt>
                <c:pt idx="46">
                  <c:v>116.05639902077735</c:v>
                </c:pt>
                <c:pt idx="47">
                  <c:v>118.48630351930665</c:v>
                </c:pt>
                <c:pt idx="48">
                  <c:v>116.07083693380275</c:v>
                </c:pt>
                <c:pt idx="49">
                  <c:v>115.61576668510709</c:v>
                </c:pt>
                <c:pt idx="50">
                  <c:v>120.70410971367798</c:v>
                </c:pt>
                <c:pt idx="51">
                  <c:v>116.85288339188575</c:v>
                </c:pt>
                <c:pt idx="52">
                  <c:v>115.50499994242124</c:v>
                </c:pt>
                <c:pt idx="53">
                  <c:v>106.24822524117121</c:v>
                </c:pt>
                <c:pt idx="54">
                  <c:v>96.838363495028801</c:v>
                </c:pt>
                <c:pt idx="55">
                  <c:v>96.887893423004186</c:v>
                </c:pt>
                <c:pt idx="56">
                  <c:v>85.760350895899677</c:v>
                </c:pt>
                <c:pt idx="57">
                  <c:v>91.77544437044655</c:v>
                </c:pt>
                <c:pt idx="58">
                  <c:v>96.462680782425039</c:v>
                </c:pt>
                <c:pt idx="59">
                  <c:v>89.498445593402622</c:v>
                </c:pt>
                <c:pt idx="60">
                  <c:v>85.389635616291841</c:v>
                </c:pt>
                <c:pt idx="61">
                  <c:v>83.522536665503267</c:v>
                </c:pt>
                <c:pt idx="62">
                  <c:v>82.277132656404646</c:v>
                </c:pt>
                <c:pt idx="63">
                  <c:v>89.550448703582845</c:v>
                </c:pt>
                <c:pt idx="64">
                  <c:v>92.564856860064012</c:v>
                </c:pt>
                <c:pt idx="65">
                  <c:v>95.231990023633557</c:v>
                </c:pt>
                <c:pt idx="66">
                  <c:v>98.63038286061915</c:v>
                </c:pt>
                <c:pt idx="67">
                  <c:v>101.27678732021356</c:v>
                </c:pt>
                <c:pt idx="68">
                  <c:v>99.003742755112185</c:v>
                </c:pt>
                <c:pt idx="69">
                  <c:v>104.83566372479858</c:v>
                </c:pt>
                <c:pt idx="70">
                  <c:v>105.46282229707633</c:v>
                </c:pt>
                <c:pt idx="71">
                  <c:v>109.48163513397485</c:v>
                </c:pt>
                <c:pt idx="72">
                  <c:v>111.83209567956264</c:v>
                </c:pt>
                <c:pt idx="73">
                  <c:v>114.31359039509769</c:v>
                </c:pt>
                <c:pt idx="74">
                  <c:v>113.17064864137259</c:v>
                </c:pt>
                <c:pt idx="75">
                  <c:v>113.2525495082495</c:v>
                </c:pt>
                <c:pt idx="76">
                  <c:v>113.06060430638816</c:v>
                </c:pt>
                <c:pt idx="77">
                  <c:v>115.24749043305106</c:v>
                </c:pt>
                <c:pt idx="78">
                  <c:v>112.38898803989247</c:v>
                </c:pt>
                <c:pt idx="79">
                  <c:v>112.5347055721427</c:v>
                </c:pt>
                <c:pt idx="80">
                  <c:v>114.28186182035071</c:v>
                </c:pt>
                <c:pt idx="81">
                  <c:v>115.65701266644464</c:v>
                </c:pt>
                <c:pt idx="82">
                  <c:v>119.27675055137671</c:v>
                </c:pt>
                <c:pt idx="83">
                  <c:v>122.8493655143119</c:v>
                </c:pt>
                <c:pt idx="84">
                  <c:v>122.89889521261887</c:v>
                </c:pt>
                <c:pt idx="85">
                  <c:v>126.34217148041951</c:v>
                </c:pt>
                <c:pt idx="86">
                  <c:v>125.23129499922089</c:v>
                </c:pt>
                <c:pt idx="87">
                  <c:v>122.48678002623608</c:v>
                </c:pt>
                <c:pt idx="88">
                  <c:v>127.72637030503236</c:v>
                </c:pt>
                <c:pt idx="89">
                  <c:v>130.81142048720432</c:v>
                </c:pt>
                <c:pt idx="90">
                  <c:v>135.9205704751221</c:v>
                </c:pt>
                <c:pt idx="91">
                  <c:v>135.92122536911069</c:v>
                </c:pt>
                <c:pt idx="92">
                  <c:v>141.12734330796337</c:v>
                </c:pt>
                <c:pt idx="93">
                  <c:v>138.21879209129324</c:v>
                </c:pt>
                <c:pt idx="94">
                  <c:v>143.98690022974529</c:v>
                </c:pt>
                <c:pt idx="95">
                  <c:v>147.82330918244665</c:v>
                </c:pt>
                <c:pt idx="96">
                  <c:v>152.85815803505275</c:v>
                </c:pt>
                <c:pt idx="97">
                  <c:v>154.16214617460966</c:v>
                </c:pt>
                <c:pt idx="98">
                  <c:v>157.97502036483459</c:v>
                </c:pt>
                <c:pt idx="99">
                  <c:v>159.52281626434163</c:v>
                </c:pt>
                <c:pt idx="100">
                  <c:v>152.15490605063042</c:v>
                </c:pt>
                <c:pt idx="101">
                  <c:v>153.27785968372007</c:v>
                </c:pt>
                <c:pt idx="102">
                  <c:v>154.83477265320366</c:v>
                </c:pt>
                <c:pt idx="103">
                  <c:v>158.79528798612483</c:v>
                </c:pt>
                <c:pt idx="104">
                  <c:v>161.81805765869314</c:v>
                </c:pt>
                <c:pt idx="105">
                  <c:v>166.8547539824886</c:v>
                </c:pt>
                <c:pt idx="106">
                  <c:v>168.09723188094725</c:v>
                </c:pt>
                <c:pt idx="107">
                  <c:v>173.15208956818631</c:v>
                </c:pt>
                <c:pt idx="108">
                  <c:v>176.00492502856929</c:v>
                </c:pt>
                <c:pt idx="109">
                  <c:v>173.97855999152989</c:v>
                </c:pt>
                <c:pt idx="110">
                  <c:v>177.42282802833873</c:v>
                </c:pt>
                <c:pt idx="111">
                  <c:v>183.73210061619901</c:v>
                </c:pt>
                <c:pt idx="112">
                  <c:v>190.37638280038277</c:v>
                </c:pt>
                <c:pt idx="113">
                  <c:v>189.32519701638972</c:v>
                </c:pt>
                <c:pt idx="114">
                  <c:v>183.99767988682675</c:v>
                </c:pt>
                <c:pt idx="115">
                  <c:v>183.53433526847527</c:v>
                </c:pt>
                <c:pt idx="116">
                  <c:v>188.30562062086977</c:v>
                </c:pt>
                <c:pt idx="117">
                  <c:v>193.46479301582514</c:v>
                </c:pt>
                <c:pt idx="118">
                  <c:v>184.72331377009721</c:v>
                </c:pt>
                <c:pt idx="119">
                  <c:v>182.96721238377282</c:v>
                </c:pt>
                <c:pt idx="120">
                  <c:v>165.89651214340438</c:v>
                </c:pt>
                <c:pt idx="121">
                  <c:v>164.63107340410107</c:v>
                </c:pt>
                <c:pt idx="122">
                  <c:v>160.25292814620201</c:v>
                </c:pt>
                <c:pt idx="123">
                  <c:v>170.08071844251106</c:v>
                </c:pt>
                <c:pt idx="124">
                  <c:v>172.78749830037339</c:v>
                </c:pt>
                <c:pt idx="125">
                  <c:v>157.2370290006638</c:v>
                </c:pt>
                <c:pt idx="126">
                  <c:v>154.1956837151543</c:v>
                </c:pt>
                <c:pt idx="127">
                  <c:v>156.18177926250226</c:v>
                </c:pt>
                <c:pt idx="128">
                  <c:v>139.09094021860975</c:v>
                </c:pt>
                <c:pt idx="129">
                  <c:v>116.42019461312232</c:v>
                </c:pt>
                <c:pt idx="130">
                  <c:v>109.72219254509564</c:v>
                </c:pt>
                <c:pt idx="131">
                  <c:v>110.5944016196384</c:v>
                </c:pt>
                <c:pt idx="132">
                  <c:v>103.83793550659168</c:v>
                </c:pt>
                <c:pt idx="133">
                  <c:v>94.965776124348778</c:v>
                </c:pt>
                <c:pt idx="134">
                  <c:v>100.45846267121823</c:v>
                </c:pt>
                <c:pt idx="135">
                  <c:v>113.03506832195538</c:v>
                </c:pt>
                <c:pt idx="136">
                  <c:v>119.94929136298974</c:v>
                </c:pt>
                <c:pt idx="137">
                  <c:v>119.34163714236648</c:v>
                </c:pt>
                <c:pt idx="138">
                  <c:v>129.34460156510713</c:v>
                </c:pt>
                <c:pt idx="139">
                  <c:v>134.99480518946606</c:v>
                </c:pt>
                <c:pt idx="140">
                  <c:v>140.17058956352528</c:v>
                </c:pt>
                <c:pt idx="141">
                  <c:v>136.82417727727923</c:v>
                </c:pt>
                <c:pt idx="142">
                  <c:v>140.13170786252749</c:v>
                </c:pt>
                <c:pt idx="143">
                  <c:v>146.43858995810058</c:v>
                </c:pt>
                <c:pt idx="144">
                  <c:v>141.59557992770397</c:v>
                </c:pt>
                <c:pt idx="145">
                  <c:v>143.3417862463061</c:v>
                </c:pt>
                <c:pt idx="146">
                  <c:v>153.46470914152954</c:v>
                </c:pt>
                <c:pt idx="147">
                  <c:v>154.08673943077781</c:v>
                </c:pt>
                <c:pt idx="148">
                  <c:v>143.79502207009841</c:v>
                </c:pt>
                <c:pt idx="149">
                  <c:v>139.34194015914147</c:v>
                </c:pt>
                <c:pt idx="150">
                  <c:v>147.28184791723109</c:v>
                </c:pt>
                <c:pt idx="151">
                  <c:v>143.30725672078341</c:v>
                </c:pt>
                <c:pt idx="152">
                  <c:v>152.62953765174834</c:v>
                </c:pt>
                <c:pt idx="153">
                  <c:v>156.82927476693044</c:v>
                </c:pt>
                <c:pt idx="154">
                  <c:v>155.74035166876902</c:v>
                </c:pt>
                <c:pt idx="155">
                  <c:v>164.90740243616011</c:v>
                </c:pt>
                <c:pt idx="156">
                  <c:v>167.10478641822036</c:v>
                </c:pt>
                <c:pt idx="157">
                  <c:v>170.92358474686091</c:v>
                </c:pt>
                <c:pt idx="158">
                  <c:v>169.4847299411785</c:v>
                </c:pt>
                <c:pt idx="159">
                  <c:v>173.59280838277598</c:v>
                </c:pt>
                <c:pt idx="160">
                  <c:v>171.60034752124417</c:v>
                </c:pt>
                <c:pt idx="161">
                  <c:v>168.65087314358914</c:v>
                </c:pt>
                <c:pt idx="162">
                  <c:v>163.77394469058973</c:v>
                </c:pt>
                <c:pt idx="163">
                  <c:v>150.46209883715088</c:v>
                </c:pt>
                <c:pt idx="164">
                  <c:v>140.90641331969863</c:v>
                </c:pt>
                <c:pt idx="165">
                  <c:v>152.94765650748761</c:v>
                </c:pt>
                <c:pt idx="166">
                  <c:v>150.32298166989366</c:v>
                </c:pt>
                <c:pt idx="167">
                  <c:v>151.11410509411388</c:v>
                </c:pt>
                <c:pt idx="168">
                  <c:v>158.80743643506966</c:v>
                </c:pt>
                <c:pt idx="169">
                  <c:v>166.20930058129858</c:v>
                </c:pt>
                <c:pt idx="170">
                  <c:v>167.211428595124</c:v>
                </c:pt>
                <c:pt idx="171">
                  <c:v>164.40559523336984</c:v>
                </c:pt>
                <c:pt idx="172">
                  <c:v>153.26396127862537</c:v>
                </c:pt>
                <c:pt idx="173">
                  <c:v>159.85243766911435</c:v>
                </c:pt>
                <c:pt idx="174">
                  <c:v>162.7539690450439</c:v>
                </c:pt>
                <c:pt idx="175">
                  <c:v>166.28617550561407</c:v>
                </c:pt>
                <c:pt idx="176">
                  <c:v>170.00498658425428</c:v>
                </c:pt>
                <c:pt idx="177">
                  <c:v>170.31570703580289</c:v>
                </c:pt>
                <c:pt idx="178">
                  <c:v>173.42394697395363</c:v>
                </c:pt>
                <c:pt idx="179">
                  <c:v>177.62138086331873</c:v>
                </c:pt>
                <c:pt idx="180">
                  <c:v>186.25476420287774</c:v>
                </c:pt>
                <c:pt idx="181">
                  <c:v>188.28909140470896</c:v>
                </c:pt>
                <c:pt idx="182">
                  <c:v>191.71547073740305</c:v>
                </c:pt>
                <c:pt idx="183">
                  <c:v>196.23669996450818</c:v>
                </c:pt>
                <c:pt idx="184">
                  <c:v>199.68277986964301</c:v>
                </c:pt>
                <c:pt idx="185">
                  <c:v>192.77569365946826</c:v>
                </c:pt>
                <c:pt idx="186">
                  <c:v>201.78874965541311</c:v>
                </c:pt>
                <c:pt idx="187">
                  <c:v>198.70780231912238</c:v>
                </c:pt>
                <c:pt idx="188">
                  <c:v>206.99060192252847</c:v>
                </c:pt>
                <c:pt idx="189">
                  <c:v>215.11353715625532</c:v>
                </c:pt>
                <c:pt idx="190">
                  <c:v>218.61135736659034</c:v>
                </c:pt>
                <c:pt idx="191">
                  <c:v>222.01705464251359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79872"/>
        <c:axId val="103678336"/>
      </c:lineChart>
      <c:dateAx>
        <c:axId val="103470208"/>
        <c:scaling>
          <c:orientation val="minMax"/>
          <c:max val="41639"/>
          <c:min val="35795"/>
        </c:scaling>
        <c:delete val="0"/>
        <c:axPos val="b"/>
        <c:numFmt formatCode="yy" sourceLinked="0"/>
        <c:majorTickMark val="cross"/>
        <c:minorTickMark val="none"/>
        <c:tickLblPos val="low"/>
        <c:crossAx val="103471744"/>
        <c:crosses val="autoZero"/>
        <c:auto val="1"/>
        <c:lblOffset val="100"/>
        <c:baseTimeUnit val="months"/>
        <c:majorUnit val="24"/>
        <c:majorTimeUnit val="months"/>
      </c:dateAx>
      <c:valAx>
        <c:axId val="103471744"/>
        <c:scaling>
          <c:orientation val="minMax"/>
          <c:max val="200"/>
          <c:min val="-150"/>
        </c:scaling>
        <c:delete val="0"/>
        <c:axPos val="l"/>
        <c:numFmt formatCode="0" sourceLinked="0"/>
        <c:majorTickMark val="in"/>
        <c:minorTickMark val="none"/>
        <c:tickLblPos val="nextTo"/>
        <c:crossAx val="103470208"/>
        <c:crosses val="autoZero"/>
        <c:crossBetween val="between"/>
      </c:valAx>
      <c:valAx>
        <c:axId val="103678336"/>
        <c:scaling>
          <c:orientation val="minMax"/>
          <c:max val="250"/>
          <c:min val="0"/>
        </c:scaling>
        <c:delete val="0"/>
        <c:axPos val="r"/>
        <c:numFmt formatCode="General" sourceLinked="1"/>
        <c:majorTickMark val="in"/>
        <c:minorTickMark val="none"/>
        <c:tickLblPos val="nextTo"/>
        <c:crossAx val="103679872"/>
        <c:crosses val="max"/>
        <c:crossBetween val="between"/>
        <c:majorUnit val="50"/>
      </c:valAx>
      <c:dateAx>
        <c:axId val="1036798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3678336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78009687691206941"/>
          <c:y val="0.21624830025037364"/>
          <c:w val="0.21022609946608733"/>
          <c:h val="0.2601804175093804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 (Body)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131420219739316E-2"/>
          <c:y val="3.9518099827189644E-2"/>
          <c:w val="0.96373715956052142"/>
          <c:h val="0.862931880922941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Palm oil</c:v>
                </c:pt>
              </c:strCache>
            </c:strRef>
          </c:tx>
          <c:spPr>
            <a:solidFill>
              <a:srgbClr val="78A57D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Exclusions (Product-based)</c:v>
                </c:pt>
                <c:pt idx="1">
                  <c:v>Exclusions (Conduct-based)</c:v>
                </c:pt>
                <c:pt idx="2">
                  <c:v>Divestments (Norges Bank)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A4ACB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Exclusions (Product-based)</c:v>
                </c:pt>
                <c:pt idx="1">
                  <c:v>Exclusions (Conduct-based)</c:v>
                </c:pt>
                <c:pt idx="2">
                  <c:v>Divestments (Norges Bank)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2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Tobacco</c:v>
                </c:pt>
              </c:strCache>
            </c:strRef>
          </c:tx>
          <c:spPr>
            <a:solidFill>
              <a:srgbClr val="643264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Exclusions (Product-based)</c:v>
                </c:pt>
                <c:pt idx="1">
                  <c:v>Exclusions (Conduct-based)</c:v>
                </c:pt>
                <c:pt idx="2">
                  <c:v>Divestments (Norges Bank)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Weapons</c:v>
                </c:pt>
              </c:strCache>
            </c:strRef>
          </c:tx>
          <c:spPr>
            <a:solidFill>
              <a:srgbClr val="DD222D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Exclusions (Product-based)</c:v>
                </c:pt>
                <c:pt idx="1">
                  <c:v>Exclusions (Conduct-based)</c:v>
                </c:pt>
                <c:pt idx="2">
                  <c:v>Divestments (Norges Bank)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Gross enviromental damage</c:v>
                </c:pt>
              </c:strCache>
            </c:strRef>
          </c:tx>
          <c:spPr>
            <a:solidFill>
              <a:srgbClr val="2C7399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Exclusions (Product-based)</c:v>
                </c:pt>
                <c:pt idx="1">
                  <c:v>Exclusions (Conduct-based)</c:v>
                </c:pt>
                <c:pt idx="2">
                  <c:v>Divestments (Norges Bank)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1">
                  <c:v>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3B996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Exclusions (Product-based)</c:v>
                </c:pt>
                <c:pt idx="1">
                  <c:v>Exclusions (Conduct-based)</c:v>
                </c:pt>
                <c:pt idx="2">
                  <c:v>Divestments (Norges Bank)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1">
                  <c:v>8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0096256"/>
        <c:axId val="100110336"/>
      </c:barChart>
      <c:catAx>
        <c:axId val="100096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110336"/>
        <c:crosses val="autoZero"/>
        <c:auto val="1"/>
        <c:lblAlgn val="ctr"/>
        <c:lblOffset val="100"/>
        <c:noMultiLvlLbl val="0"/>
      </c:catAx>
      <c:valAx>
        <c:axId val="100110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0962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46072841861909E-2"/>
          <c:y val="2.4170564445443795E-2"/>
          <c:w val="0.88798519772111351"/>
          <c:h val="0.8431813803556904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 w="0"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Renewable and alternative energy</c:v>
                </c:pt>
                <c:pt idx="1">
                  <c:v>Energy efficient</c:v>
                </c:pt>
                <c:pt idx="2">
                  <c:v>Water</c:v>
                </c:pt>
                <c:pt idx="3">
                  <c:v>Waste</c:v>
                </c:pt>
                <c:pt idx="4">
                  <c:v>Emission reduction</c:v>
                </c:pt>
                <c:pt idx="5">
                  <c:v>Environment-related services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6.1487909885969003</c:v>
                </c:pt>
                <c:pt idx="1">
                  <c:v>6.5171791218632009</c:v>
                </c:pt>
                <c:pt idx="2">
                  <c:v>7.7862414392819996</c:v>
                </c:pt>
                <c:pt idx="3">
                  <c:v>3.7102478737746001</c:v>
                </c:pt>
                <c:pt idx="4">
                  <c:v>1.3998790077064001</c:v>
                </c:pt>
                <c:pt idx="5">
                  <c:v>0.15152801525090001</c:v>
                </c:pt>
                <c:pt idx="6">
                  <c:v>6.0927354199270001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51680"/>
        <c:axId val="10015321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C7399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Renewable and alternative energy</c:v>
                </c:pt>
                <c:pt idx="1">
                  <c:v>Energy efficient</c:v>
                </c:pt>
                <c:pt idx="2">
                  <c:v>Water</c:v>
                </c:pt>
                <c:pt idx="3">
                  <c:v>Waste</c:v>
                </c:pt>
                <c:pt idx="4">
                  <c:v>Emission reduction</c:v>
                </c:pt>
                <c:pt idx="5">
                  <c:v>Environment-related services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6.1487909885969003</c:v>
                </c:pt>
                <c:pt idx="1">
                  <c:v>6.5171791218632009</c:v>
                </c:pt>
                <c:pt idx="2">
                  <c:v>7.7862414392819996</c:v>
                </c:pt>
                <c:pt idx="3">
                  <c:v>3.7102478737746001</c:v>
                </c:pt>
                <c:pt idx="4">
                  <c:v>1.3998790077064001</c:v>
                </c:pt>
                <c:pt idx="5">
                  <c:v>0.15152801525090001</c:v>
                </c:pt>
                <c:pt idx="6">
                  <c:v>6.0927354199270001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00160640"/>
        <c:axId val="100154752"/>
      </c:barChart>
      <c:catAx>
        <c:axId val="100151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00153216"/>
        <c:crosses val="autoZero"/>
        <c:auto val="1"/>
        <c:lblAlgn val="ctr"/>
        <c:lblOffset val="100"/>
        <c:tickLblSkip val="1"/>
        <c:noMultiLvlLbl val="0"/>
      </c:catAx>
      <c:valAx>
        <c:axId val="100153216"/>
        <c:scaling>
          <c:orientation val="minMax"/>
          <c:max val="10"/>
          <c:min val="0"/>
        </c:scaling>
        <c:delete val="0"/>
        <c:axPos val="l"/>
        <c:numFmt formatCode="#,##0" sourceLinked="0"/>
        <c:majorTickMark val="in"/>
        <c:minorTickMark val="none"/>
        <c:tickLblPos val="nextTo"/>
        <c:crossAx val="100151680"/>
        <c:crosses val="autoZero"/>
        <c:crossBetween val="between"/>
        <c:majorUnit val="2"/>
      </c:valAx>
      <c:valAx>
        <c:axId val="100154752"/>
        <c:scaling>
          <c:orientation val="minMax"/>
          <c:max val="10"/>
          <c:min val="0"/>
        </c:scaling>
        <c:delete val="0"/>
        <c:axPos val="r"/>
        <c:numFmt formatCode="0" sourceLinked="0"/>
        <c:majorTickMark val="in"/>
        <c:minorTickMark val="none"/>
        <c:tickLblPos val="nextTo"/>
        <c:crossAx val="100160640"/>
        <c:crosses val="max"/>
        <c:crossBetween val="between"/>
        <c:majorUnit val="2"/>
      </c:valAx>
      <c:catAx>
        <c:axId val="10016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01547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895EB-99B1-41F6-A43B-3BD9E38A49A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0D9213-A56D-4A8C-871B-6B810E3A10F8}">
      <dgm:prSet custT="1"/>
      <dgm:spPr/>
      <dgm:t>
        <a:bodyPr/>
        <a:lstStyle/>
        <a:p>
          <a:pPr algn="l"/>
          <a:r>
            <a:rPr lang="en-GB" sz="1600" noProof="0" dirty="0" smtClean="0">
              <a:latin typeface="Arial" pitchFamily="34" charset="0"/>
              <a:cs typeface="Arial" pitchFamily="34" charset="0"/>
            </a:rPr>
            <a:t>Long-term horizon</a:t>
          </a:r>
          <a:endParaRPr lang="en-GB" sz="1600" noProof="0" dirty="0">
            <a:latin typeface="Arial" pitchFamily="34" charset="0"/>
            <a:cs typeface="Arial" pitchFamily="34" charset="0"/>
          </a:endParaRPr>
        </a:p>
      </dgm:t>
    </dgm:pt>
    <dgm:pt modelId="{99691D45-7E1F-46BA-801E-926E63C053C9}" type="parTrans" cxnId="{3A9A9448-0D7D-4124-B9BC-41ED1A48A368}">
      <dgm:prSet/>
      <dgm:spPr/>
      <dgm:t>
        <a:bodyPr/>
        <a:lstStyle/>
        <a:p>
          <a:pPr algn="ctr"/>
          <a:endParaRPr lang="en-GB" noProof="0" dirty="0"/>
        </a:p>
      </dgm:t>
    </dgm:pt>
    <dgm:pt modelId="{85B2A2FE-BA0C-4475-8C7E-2B98D2C16B2B}" type="sibTrans" cxnId="{3A9A9448-0D7D-4124-B9BC-41ED1A48A368}">
      <dgm:prSet/>
      <dgm:spPr/>
      <dgm:t>
        <a:bodyPr/>
        <a:lstStyle/>
        <a:p>
          <a:pPr algn="ctr"/>
          <a:endParaRPr lang="en-GB" noProof="0" dirty="0"/>
        </a:p>
      </dgm:t>
    </dgm:pt>
    <dgm:pt modelId="{EC96B96A-628F-4628-A090-D71E29BB78AE}">
      <dgm:prSet custT="1"/>
      <dgm:spPr/>
      <dgm:t>
        <a:bodyPr/>
        <a:lstStyle/>
        <a:p>
          <a:pPr algn="l"/>
          <a:r>
            <a:rPr lang="en-GB" sz="1600" noProof="0" dirty="0" smtClean="0">
              <a:latin typeface="Arial" pitchFamily="34" charset="0"/>
              <a:cs typeface="Arial" pitchFamily="34" charset="0"/>
            </a:rPr>
            <a:t>Financial investor</a:t>
          </a:r>
        </a:p>
      </dgm:t>
    </dgm:pt>
    <dgm:pt modelId="{91BC3342-FA76-46ED-90E1-C445642B5317}" type="parTrans" cxnId="{46CB66F9-5A6F-4B91-B637-1C70ED416F62}">
      <dgm:prSet/>
      <dgm:spPr/>
      <dgm:t>
        <a:bodyPr/>
        <a:lstStyle/>
        <a:p>
          <a:endParaRPr lang="en-GB" noProof="0" dirty="0"/>
        </a:p>
      </dgm:t>
    </dgm:pt>
    <dgm:pt modelId="{12E6181E-053A-4A5B-8ECB-D71BA8FB8E74}" type="sibTrans" cxnId="{46CB66F9-5A6F-4B91-B637-1C70ED416F62}">
      <dgm:prSet/>
      <dgm:spPr/>
      <dgm:t>
        <a:bodyPr/>
        <a:lstStyle/>
        <a:p>
          <a:endParaRPr lang="en-GB" noProof="0" dirty="0"/>
        </a:p>
      </dgm:t>
    </dgm:pt>
    <dgm:pt modelId="{1782CB61-F33D-4BE1-8E23-1AC6852D4A6E}">
      <dgm:prSet custT="1"/>
      <dgm:spPr/>
      <dgm:t>
        <a:bodyPr/>
        <a:lstStyle/>
        <a:p>
          <a:pPr algn="l"/>
          <a:r>
            <a:rPr lang="en-GB" sz="1600" noProof="0" dirty="0" smtClean="0">
              <a:latin typeface="Arial" pitchFamily="34" charset="0"/>
              <a:cs typeface="Arial" pitchFamily="34" charset="0"/>
            </a:rPr>
            <a:t>Minority shareholder</a:t>
          </a:r>
          <a:endParaRPr lang="en-GB" sz="1600" noProof="0" dirty="0">
            <a:latin typeface="Arial" pitchFamily="34" charset="0"/>
            <a:cs typeface="Arial" pitchFamily="34" charset="0"/>
          </a:endParaRPr>
        </a:p>
      </dgm:t>
    </dgm:pt>
    <dgm:pt modelId="{6F5A2CE8-5071-41F2-9AB1-8919388A5D1B}" type="parTrans" cxnId="{BA1FE5E7-FB29-40AF-87F3-D3F143D5DC3A}">
      <dgm:prSet/>
      <dgm:spPr/>
      <dgm:t>
        <a:bodyPr/>
        <a:lstStyle/>
        <a:p>
          <a:endParaRPr lang="en-GB" noProof="0" dirty="0"/>
        </a:p>
      </dgm:t>
    </dgm:pt>
    <dgm:pt modelId="{7A44F358-2534-49F2-B473-0D1C1D8F79B9}" type="sibTrans" cxnId="{BA1FE5E7-FB29-40AF-87F3-D3F143D5DC3A}">
      <dgm:prSet/>
      <dgm:spPr/>
      <dgm:t>
        <a:bodyPr/>
        <a:lstStyle/>
        <a:p>
          <a:endParaRPr lang="en-GB" noProof="0" dirty="0"/>
        </a:p>
      </dgm:t>
    </dgm:pt>
    <dgm:pt modelId="{369DE371-55DB-4773-B597-52DDD4E5F790}" type="pres">
      <dgm:prSet presAssocID="{1E9895EB-99B1-41F6-A43B-3BD9E38A49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2864DD-5D5A-4CFC-BE5D-A74DF37C215D}" type="pres">
      <dgm:prSet presAssocID="{CE0D9213-A56D-4A8C-871B-6B810E3A10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D3F607-082F-40F0-AE33-3812B7D30479}" type="pres">
      <dgm:prSet presAssocID="{85B2A2FE-BA0C-4475-8C7E-2B98D2C16B2B}" presName="spacer" presStyleCnt="0"/>
      <dgm:spPr/>
      <dgm:t>
        <a:bodyPr/>
        <a:lstStyle/>
        <a:p>
          <a:endParaRPr lang="en-GB"/>
        </a:p>
      </dgm:t>
    </dgm:pt>
    <dgm:pt modelId="{6F49AC83-350D-4CC4-BE17-BAF45BAAFC4F}" type="pres">
      <dgm:prSet presAssocID="{EC96B96A-628F-4628-A090-D71E29BB78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654060-EE3D-43B0-B2FE-87092DB7874F}" type="pres">
      <dgm:prSet presAssocID="{12E6181E-053A-4A5B-8ECB-D71BA8FB8E74}" presName="spacer" presStyleCnt="0"/>
      <dgm:spPr/>
      <dgm:t>
        <a:bodyPr/>
        <a:lstStyle/>
        <a:p>
          <a:endParaRPr lang="en-GB"/>
        </a:p>
      </dgm:t>
    </dgm:pt>
    <dgm:pt modelId="{ECA63827-64CA-4118-9EE9-37F12CD35080}" type="pres">
      <dgm:prSet presAssocID="{1782CB61-F33D-4BE1-8E23-1AC6852D4A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1CFEFF-D6E0-4D4C-99EF-012E8438A420}" type="presOf" srcId="{CE0D9213-A56D-4A8C-871B-6B810E3A10F8}" destId="{B02864DD-5D5A-4CFC-BE5D-A74DF37C215D}" srcOrd="0" destOrd="0" presId="urn:microsoft.com/office/officeart/2005/8/layout/vList2"/>
    <dgm:cxn modelId="{0CC480B1-24A0-4E73-8A59-16CE91767F1F}" type="presOf" srcId="{1782CB61-F33D-4BE1-8E23-1AC6852D4A6E}" destId="{ECA63827-64CA-4118-9EE9-37F12CD35080}" srcOrd="0" destOrd="0" presId="urn:microsoft.com/office/officeart/2005/8/layout/vList2"/>
    <dgm:cxn modelId="{46CB66F9-5A6F-4B91-B637-1C70ED416F62}" srcId="{1E9895EB-99B1-41F6-A43B-3BD9E38A49AD}" destId="{EC96B96A-628F-4628-A090-D71E29BB78AE}" srcOrd="1" destOrd="0" parTransId="{91BC3342-FA76-46ED-90E1-C445642B5317}" sibTransId="{12E6181E-053A-4A5B-8ECB-D71BA8FB8E74}"/>
    <dgm:cxn modelId="{FB6E292E-F0E6-4D00-A1D7-D1DF5CD92447}" type="presOf" srcId="{EC96B96A-628F-4628-A090-D71E29BB78AE}" destId="{6F49AC83-350D-4CC4-BE17-BAF45BAAFC4F}" srcOrd="0" destOrd="0" presId="urn:microsoft.com/office/officeart/2005/8/layout/vList2"/>
    <dgm:cxn modelId="{BA1FE5E7-FB29-40AF-87F3-D3F143D5DC3A}" srcId="{1E9895EB-99B1-41F6-A43B-3BD9E38A49AD}" destId="{1782CB61-F33D-4BE1-8E23-1AC6852D4A6E}" srcOrd="2" destOrd="0" parTransId="{6F5A2CE8-5071-41F2-9AB1-8919388A5D1B}" sibTransId="{7A44F358-2534-49F2-B473-0D1C1D8F79B9}"/>
    <dgm:cxn modelId="{45AA2487-0E55-4262-9C9B-C03FC365F505}" type="presOf" srcId="{1E9895EB-99B1-41F6-A43B-3BD9E38A49AD}" destId="{369DE371-55DB-4773-B597-52DDD4E5F790}" srcOrd="0" destOrd="0" presId="urn:microsoft.com/office/officeart/2005/8/layout/vList2"/>
    <dgm:cxn modelId="{3A9A9448-0D7D-4124-B9BC-41ED1A48A368}" srcId="{1E9895EB-99B1-41F6-A43B-3BD9E38A49AD}" destId="{CE0D9213-A56D-4A8C-871B-6B810E3A10F8}" srcOrd="0" destOrd="0" parTransId="{99691D45-7E1F-46BA-801E-926E63C053C9}" sibTransId="{85B2A2FE-BA0C-4475-8C7E-2B98D2C16B2B}"/>
    <dgm:cxn modelId="{5D07221D-2D07-4775-AF09-B2D49F007FE5}" type="presParOf" srcId="{369DE371-55DB-4773-B597-52DDD4E5F790}" destId="{B02864DD-5D5A-4CFC-BE5D-A74DF37C215D}" srcOrd="0" destOrd="0" presId="urn:microsoft.com/office/officeart/2005/8/layout/vList2"/>
    <dgm:cxn modelId="{B4C10058-2008-4CF7-A0A4-F453544A0ADC}" type="presParOf" srcId="{369DE371-55DB-4773-B597-52DDD4E5F790}" destId="{25D3F607-082F-40F0-AE33-3812B7D30479}" srcOrd="1" destOrd="0" presId="urn:microsoft.com/office/officeart/2005/8/layout/vList2"/>
    <dgm:cxn modelId="{C8284DE1-05A6-42D7-9DFB-B25B10C0A6D0}" type="presParOf" srcId="{369DE371-55DB-4773-B597-52DDD4E5F790}" destId="{6F49AC83-350D-4CC4-BE17-BAF45BAAFC4F}" srcOrd="2" destOrd="0" presId="urn:microsoft.com/office/officeart/2005/8/layout/vList2"/>
    <dgm:cxn modelId="{F2B1FD17-A9BB-4D28-A12E-3E324BA85AD4}" type="presParOf" srcId="{369DE371-55DB-4773-B597-52DDD4E5F790}" destId="{61654060-EE3D-43B0-B2FE-87092DB7874F}" srcOrd="3" destOrd="0" presId="urn:microsoft.com/office/officeart/2005/8/layout/vList2"/>
    <dgm:cxn modelId="{CCC567B4-F1B2-432E-B15E-FC112C6ED7C0}" type="presParOf" srcId="{369DE371-55DB-4773-B597-52DDD4E5F790}" destId="{ECA63827-64CA-4118-9EE9-37F12CD350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864DD-5D5A-4CFC-BE5D-A74DF37C215D}">
      <dsp:nvSpPr>
        <dsp:cNvPr id="0" name=""/>
        <dsp:cNvSpPr/>
      </dsp:nvSpPr>
      <dsp:spPr>
        <a:xfrm>
          <a:off x="0" y="21740"/>
          <a:ext cx="22936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itchFamily="34" charset="0"/>
              <a:cs typeface="Arial" pitchFamily="34" charset="0"/>
            </a:rPr>
            <a:t>Long-term horizon</a:t>
          </a:r>
          <a:endParaRPr lang="en-GB" sz="1600" kern="1200" noProof="0" dirty="0">
            <a:latin typeface="Arial" pitchFamily="34" charset="0"/>
            <a:cs typeface="Arial" pitchFamily="34" charset="0"/>
          </a:endParaRPr>
        </a:p>
      </dsp:txBody>
      <dsp:txXfrm>
        <a:off x="36553" y="58293"/>
        <a:ext cx="2220534" cy="675694"/>
      </dsp:txXfrm>
    </dsp:sp>
    <dsp:sp modelId="{6F49AC83-350D-4CC4-BE17-BAF45BAAFC4F}">
      <dsp:nvSpPr>
        <dsp:cNvPr id="0" name=""/>
        <dsp:cNvSpPr/>
      </dsp:nvSpPr>
      <dsp:spPr>
        <a:xfrm>
          <a:off x="0" y="885740"/>
          <a:ext cx="22936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itchFamily="34" charset="0"/>
              <a:cs typeface="Arial" pitchFamily="34" charset="0"/>
            </a:rPr>
            <a:t>Financial investor</a:t>
          </a:r>
        </a:p>
      </dsp:txBody>
      <dsp:txXfrm>
        <a:off x="36553" y="922293"/>
        <a:ext cx="2220534" cy="675694"/>
      </dsp:txXfrm>
    </dsp:sp>
    <dsp:sp modelId="{ECA63827-64CA-4118-9EE9-37F12CD35080}">
      <dsp:nvSpPr>
        <dsp:cNvPr id="0" name=""/>
        <dsp:cNvSpPr/>
      </dsp:nvSpPr>
      <dsp:spPr>
        <a:xfrm>
          <a:off x="0" y="1749740"/>
          <a:ext cx="229364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itchFamily="34" charset="0"/>
              <a:cs typeface="Arial" pitchFamily="34" charset="0"/>
            </a:rPr>
            <a:t>Minority shareholder</a:t>
          </a:r>
          <a:endParaRPr lang="en-GB" sz="1600" kern="1200" noProof="0" dirty="0">
            <a:latin typeface="Arial" pitchFamily="34" charset="0"/>
            <a:cs typeface="Arial" pitchFamily="34" charset="0"/>
          </a:endParaRPr>
        </a:p>
      </dsp:txBody>
      <dsp:txXfrm>
        <a:off x="36553" y="1786293"/>
        <a:ext cx="2220534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CA6D-E47F-4DED-BCD2-6A55311ADD8D}" type="datetimeFigureOut">
              <a:rPr lang="nb-NO" smtClean="0"/>
              <a:t>28.04.2014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108A9-6C8F-4C28-9ADB-D29E537E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81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to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6400" y="3268883"/>
            <a:ext cx="7171200" cy="446276"/>
          </a:xfrm>
        </p:spPr>
        <p:txBody>
          <a:bodyPr wrap="square" anchor="b">
            <a:noAutofit/>
          </a:bodyPr>
          <a:lstStyle>
            <a:lvl1pPr>
              <a:defRPr sz="2900" cap="all" baseline="0"/>
            </a:lvl1pPr>
          </a:lstStyle>
          <a:p>
            <a:r>
              <a:rPr lang="nb-NO" noProof="0" dirty="0" smtClean="0"/>
              <a:t>klikk for å legge til tittel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400" y="3683737"/>
            <a:ext cx="717120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Klikk for å legge til tittel</a:t>
            </a:r>
            <a:endParaRPr lang="nb-NO" noProof="0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80" y="4689347"/>
            <a:ext cx="1804420" cy="454153"/>
          </a:xfrm>
          <a:prstGeom prst="rect">
            <a:avLst/>
          </a:prstGeom>
        </p:spPr>
      </p:pic>
      <p:sp>
        <p:nvSpPr>
          <p:cNvPr id="9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70000" cy="29304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3301450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3474000" y="0"/>
            <a:ext cx="5670000" cy="29304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2371725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5670000" y="0"/>
                </a:lnTo>
                <a:lnTo>
                  <a:pt x="5670000" y="2930400"/>
                </a:lnTo>
                <a:lnTo>
                  <a:pt x="2371725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6400" y="3935139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fld id="{D65AA8C1-DB50-4766-B830-5C6422C6A2FA}" type="datetime1">
              <a:rPr lang="nb-NO" smtClean="0"/>
              <a:t>28.04.2014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012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ett smal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90000" cy="51435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1695511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1695511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1587500" ty="0" sx="100000" sy="100000" flip="none" algn="tr"/>
          </a:blip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635896" y="2267687"/>
            <a:ext cx="4701704" cy="357021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23928" y="2586608"/>
            <a:ext cx="4413672" cy="23852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550" b="1" cap="all" baseline="0">
                <a:solidFill>
                  <a:srgbClr val="AFDE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80" y="4689347"/>
            <a:ext cx="1804420" cy="454153"/>
          </a:xfrm>
          <a:prstGeom prst="rect">
            <a:avLst/>
          </a:prstGeom>
        </p:spPr>
      </p:pic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58872" y="2833401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AFDEF0"/>
                </a:solidFill>
              </a:defRPr>
            </a:lvl1pPr>
          </a:lstStyle>
          <a:p>
            <a:fld id="{BCA9BC9A-D079-432E-A880-356788718789}" type="datetime1">
              <a:rPr lang="nb-NO" smtClean="0"/>
              <a:pPr/>
              <a:t>28.04.2014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494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ett bred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8286733 w 9144000"/>
              <a:gd name="connsiteY1" fmla="*/ 0 h 5143500"/>
              <a:gd name="connsiteX2" fmla="*/ 9144000 w 9144000"/>
              <a:gd name="connsiteY2" fmla="*/ 857267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8286733 w 9144000"/>
              <a:gd name="connsiteY1" fmla="*/ 0 h 5143500"/>
              <a:gd name="connsiteX2" fmla="*/ 9144000 w 9144000"/>
              <a:gd name="connsiteY2" fmla="*/ 3606688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6433051 w 9144000"/>
              <a:gd name="connsiteY1" fmla="*/ 0 h 5143500"/>
              <a:gd name="connsiteX2" fmla="*/ 9144000 w 9144000"/>
              <a:gd name="connsiteY2" fmla="*/ 3606688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6433051" y="0"/>
                </a:lnTo>
                <a:lnTo>
                  <a:pt x="9144000" y="3606688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37" y="495321"/>
            <a:ext cx="1804420" cy="454153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486000" y="2488327"/>
            <a:ext cx="6615594" cy="357021"/>
          </a:xfrm>
        </p:spPr>
        <p:txBody>
          <a:bodyPr wrap="none" anchor="b">
            <a:spAutoFit/>
          </a:bodyPr>
          <a:lstStyle>
            <a:lvl1pPr algn="l">
              <a:lnSpc>
                <a:spcPct val="80000"/>
              </a:lnSpc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486000" y="2807248"/>
            <a:ext cx="6606280" cy="23852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550" b="1" cap="all" baseline="0">
                <a:solidFill>
                  <a:srgbClr val="AFDE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000" y="3051423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rgbClr val="AFDEF0"/>
                </a:solidFill>
              </a:defRPr>
            </a:lvl1pPr>
          </a:lstStyle>
          <a:p>
            <a:fld id="{956AE42B-7E43-4E10-A757-B8DAE742D88A}" type="datetime1">
              <a:rPr lang="nb-NO" smtClean="0"/>
              <a:pPr/>
              <a:t>28.04.2014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79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uten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6400" y="2323160"/>
            <a:ext cx="7171200" cy="446276"/>
          </a:xfrm>
        </p:spPr>
        <p:txBody>
          <a:bodyPr wrap="square" anchor="b">
            <a:noAutofit/>
          </a:bodyPr>
          <a:lstStyle>
            <a:lvl1pPr>
              <a:defRPr sz="2900" cap="all" baseline="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6400" y="2738014"/>
            <a:ext cx="717120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80" y="4689347"/>
            <a:ext cx="1804420" cy="454153"/>
          </a:xfrm>
          <a:prstGeom prst="rect">
            <a:avLst/>
          </a:prstGeom>
        </p:spPr>
      </p:pic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71600" y="2984748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fld id="{7D539B57-16AD-480E-807C-F9E7CE1D0998}" type="datetime1">
              <a:rPr lang="nb-NO" smtClean="0">
                <a:solidFill>
                  <a:prstClr val="white"/>
                </a:solidFill>
              </a:rPr>
              <a:pPr/>
              <a:t>28.04.2014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8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6400" y="2323160"/>
            <a:ext cx="7171200" cy="446276"/>
          </a:xfrm>
        </p:spPr>
        <p:txBody>
          <a:bodyPr wrap="square">
            <a:noAutofit/>
          </a:bodyPr>
          <a:lstStyle>
            <a:lvl1pPr>
              <a:defRPr sz="2900" cap="all" baseline="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6400" y="2738014"/>
            <a:ext cx="717120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152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1200" y="426669"/>
            <a:ext cx="7214400" cy="47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1200" y="1507295"/>
            <a:ext cx="7214400" cy="3080679"/>
          </a:xfrm>
        </p:spPr>
        <p:txBody>
          <a:bodyPr/>
          <a:lstStyle>
            <a:lvl2pPr marL="742950" indent="-234000">
              <a:buFont typeface="Calibri" panose="020F0502020204030204" pitchFamily="34" charset="0"/>
              <a:buChar char="–"/>
              <a:defRPr/>
            </a:lvl2pPr>
            <a:lvl3pPr marL="1143000" indent="-234000">
              <a:buFont typeface="Arial" panose="020B0604020202020204" pitchFamily="34" charset="0"/>
              <a:buChar char="•"/>
              <a:defRPr/>
            </a:lvl3pPr>
            <a:lvl4pPr marL="1600200" indent="-234000">
              <a:buFont typeface="Calibri" panose="020F0502020204030204" pitchFamily="34" charset="0"/>
              <a:buChar char="–"/>
              <a:defRPr/>
            </a:lvl4pPr>
            <a:lvl5pPr marL="2057400" indent="-234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3"/>
          </p:nvPr>
        </p:nvSpPr>
        <p:spPr>
          <a:xfrm>
            <a:off x="961200" y="901397"/>
            <a:ext cx="7214400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0C05DD-4757-4EA3-82A0-546983B37DC9}" type="datetime1">
              <a:rPr lang="nb-NO" smtClean="0"/>
              <a:pPr/>
              <a:t>28.04.2014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35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1594" y="1200151"/>
            <a:ext cx="3534205" cy="3394472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528306" cy="3394472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AD19-E406-4D96-95E5-C9616CF30435}" type="datetime1">
              <a:rPr lang="nb-NO" smtClean="0"/>
              <a:pPr/>
              <a:t>28.04.2014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380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1594" y="1151335"/>
            <a:ext cx="3535793" cy="479822"/>
          </a:xfrm>
        </p:spPr>
        <p:txBody>
          <a:bodyPr anchor="b"/>
          <a:lstStyle>
            <a:lvl1pPr marL="0" indent="0">
              <a:buNone/>
              <a:defRPr sz="155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531480" cy="479822"/>
          </a:xfrm>
        </p:spPr>
        <p:txBody>
          <a:bodyPr anchor="b"/>
          <a:lstStyle>
            <a:lvl1pPr marL="0" indent="0">
              <a:buNone/>
              <a:defRPr sz="155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961594" y="1635645"/>
            <a:ext cx="3534205" cy="2958977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35645"/>
            <a:ext cx="3528306" cy="2958977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F9D282-6303-4C6A-BB15-4D2B31149AE0}" type="datetime1">
              <a:rPr lang="nb-NO" smtClean="0"/>
              <a:pPr/>
              <a:t>28.04.2014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103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4701-2104-4DE1-B320-B8227401BA24}" type="datetime1">
              <a:rPr lang="nb-NO" smtClean="0"/>
              <a:pPr/>
              <a:t>28.04.2014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6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C693-47FE-4BEE-96EA-4E8385D7A1BF}" type="datetime1">
              <a:rPr lang="nb-NO" smtClean="0"/>
              <a:pPr/>
              <a:t>28.04.2014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993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ett smalt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90000" cy="51435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1695511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1695511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635896" y="2267687"/>
            <a:ext cx="4701704" cy="357021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29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23928" y="2586608"/>
            <a:ext cx="4413672" cy="23852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550" b="1" cap="all" baseline="0">
                <a:solidFill>
                  <a:srgbClr val="AFDE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Undertittel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80" y="4689347"/>
            <a:ext cx="1804420" cy="454153"/>
          </a:xfrm>
          <a:prstGeom prst="rect">
            <a:avLst/>
          </a:prstGeom>
        </p:spPr>
      </p:pic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58872" y="2833401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AFDEF0"/>
                </a:solidFill>
              </a:defRPr>
            </a:lvl1pPr>
          </a:lstStyle>
          <a:p>
            <a:fld id="{BCA9BC9A-D079-432E-A880-356788718789}" type="datetime1">
              <a:rPr lang="nb-NO" smtClean="0"/>
              <a:t>28.04.2014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90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6400" y="2323160"/>
            <a:ext cx="7171200" cy="446276"/>
          </a:xfrm>
        </p:spPr>
        <p:txBody>
          <a:bodyPr wrap="square">
            <a:noAutofit/>
          </a:bodyPr>
          <a:lstStyle>
            <a:lvl1pPr>
              <a:defRPr sz="2900" cap="all" baseline="0"/>
            </a:lvl1pPr>
          </a:lstStyle>
          <a:p>
            <a:r>
              <a:rPr lang="nb-NO" noProof="0" dirty="0" smtClean="0"/>
              <a:t>Mellomtittel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400" y="2738014"/>
            <a:ext cx="717120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Legg til undertittel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8248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1200" y="426669"/>
            <a:ext cx="7214400" cy="47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1200" y="1507295"/>
            <a:ext cx="7214400" cy="3080679"/>
          </a:xfrm>
        </p:spPr>
        <p:txBody>
          <a:bodyPr/>
          <a:lstStyle>
            <a:lvl2pPr marL="742950" indent="-234000">
              <a:buFont typeface="Calibri" panose="020F0502020204030204" pitchFamily="34" charset="0"/>
              <a:buChar char="–"/>
              <a:defRPr/>
            </a:lvl2pPr>
            <a:lvl3pPr marL="1143000" indent="-234000">
              <a:buFont typeface="Arial" panose="020B0604020202020204" pitchFamily="34" charset="0"/>
              <a:buChar char="•"/>
              <a:defRPr/>
            </a:lvl3pPr>
            <a:lvl4pPr marL="1600200" indent="-234000">
              <a:buFont typeface="Calibri" panose="020F0502020204030204" pitchFamily="34" charset="0"/>
              <a:buChar char="–"/>
              <a:defRPr/>
            </a:lvl4pPr>
            <a:lvl5pPr marL="2057400" indent="-234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3"/>
          </p:nvPr>
        </p:nvSpPr>
        <p:spPr>
          <a:xfrm>
            <a:off x="961200" y="901397"/>
            <a:ext cx="7214400" cy="246221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7AB4C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0C05DD-4757-4EA3-82A0-546983B37DC9}" type="datetime1">
              <a:rPr lang="nb-NO" smtClean="0"/>
              <a:t>28.04.2014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79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1594" y="1200151"/>
            <a:ext cx="3534205" cy="3394472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528306" cy="3394472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AD19-E406-4D96-95E5-C9616CF30435}" type="datetime1">
              <a:rPr lang="nb-NO" smtClean="0"/>
              <a:t>28.04.2014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495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1594" y="1151335"/>
            <a:ext cx="3535793" cy="479822"/>
          </a:xfrm>
        </p:spPr>
        <p:txBody>
          <a:bodyPr anchor="b"/>
          <a:lstStyle>
            <a:lvl1pPr marL="0" indent="0">
              <a:buNone/>
              <a:defRPr sz="155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531480" cy="479822"/>
          </a:xfrm>
        </p:spPr>
        <p:txBody>
          <a:bodyPr anchor="b"/>
          <a:lstStyle>
            <a:lvl1pPr marL="0" indent="0">
              <a:buNone/>
              <a:defRPr sz="1550" b="1">
                <a:solidFill>
                  <a:srgbClr val="7BB6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961594" y="1635645"/>
            <a:ext cx="3534205" cy="2958977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35645"/>
            <a:ext cx="3528306" cy="2958977"/>
          </a:xfrm>
        </p:spPr>
        <p:txBody>
          <a:bodyPr/>
          <a:lstStyle>
            <a:lvl1pPr marL="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 sz="2800"/>
            </a:lvl1pPr>
            <a:lvl2pPr marL="756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2400"/>
            </a:lvl2pPr>
            <a:lvl3pPr marL="1152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548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Calibri" panose="020F0502020204030204" pitchFamily="34" charset="0"/>
              <a:buChar char="–"/>
              <a:tabLst/>
              <a:defRPr sz="1800"/>
            </a:lvl4pPr>
            <a:lvl5pPr marL="1944000" marR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4C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F9D282-6303-4C6A-BB15-4D2B31149AE0}" type="datetime1">
              <a:rPr lang="nb-NO" smtClean="0"/>
              <a:t>28.04.2014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18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4701-2104-4DE1-B320-B8227401BA24}" type="datetime1">
              <a:rPr lang="nb-NO" smtClean="0"/>
              <a:t>28.04.2014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7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C693-47FE-4BEE-96EA-4E8385D7A1BF}" type="datetime1">
              <a:rPr lang="nb-NO" smtClean="0"/>
              <a:t>28.04.2014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6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to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6400" y="3268883"/>
            <a:ext cx="7171200" cy="446276"/>
          </a:xfrm>
        </p:spPr>
        <p:txBody>
          <a:bodyPr wrap="square" anchor="b">
            <a:noAutofit/>
          </a:bodyPr>
          <a:lstStyle>
            <a:lvl1pPr>
              <a:defRPr sz="2900" cap="all" baseline="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6400" y="3683737"/>
            <a:ext cx="7171200" cy="246221"/>
          </a:xfrm>
        </p:spPr>
        <p:txBody>
          <a:bodyPr wrap="square">
            <a:noAutofit/>
          </a:bodyPr>
          <a:lstStyle>
            <a:lvl1pPr marL="0" indent="0" algn="l">
              <a:buNone/>
              <a:defRPr sz="15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80" y="4689347"/>
            <a:ext cx="1804420" cy="454153"/>
          </a:xfrm>
          <a:prstGeom prst="rect">
            <a:avLst/>
          </a:prstGeom>
        </p:spPr>
      </p:pic>
      <p:sp>
        <p:nvSpPr>
          <p:cNvPr id="9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70000" cy="29304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295100 w 5670000"/>
              <a:gd name="connsiteY1" fmla="*/ 635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3175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330145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3301450" y="0"/>
                </a:lnTo>
                <a:lnTo>
                  <a:pt x="5670000" y="2930400"/>
                </a:lnTo>
                <a:lnTo>
                  <a:pt x="0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3474000" y="0"/>
            <a:ext cx="5670000" cy="2930400"/>
          </a:xfrm>
          <a:custGeom>
            <a:avLst/>
            <a:gdLst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0 w 5670000"/>
              <a:gd name="connsiteY3" fmla="*/ 2930400 h 2930400"/>
              <a:gd name="connsiteX4" fmla="*/ 0 w 5670000"/>
              <a:gd name="connsiteY4" fmla="*/ 0 h 2930400"/>
              <a:gd name="connsiteX0" fmla="*/ 0 w 5670000"/>
              <a:gd name="connsiteY0" fmla="*/ 0 h 2930400"/>
              <a:gd name="connsiteX1" fmla="*/ 5670000 w 5670000"/>
              <a:gd name="connsiteY1" fmla="*/ 0 h 2930400"/>
              <a:gd name="connsiteX2" fmla="*/ 5670000 w 5670000"/>
              <a:gd name="connsiteY2" fmla="*/ 2930400 h 2930400"/>
              <a:gd name="connsiteX3" fmla="*/ 2371725 w 5670000"/>
              <a:gd name="connsiteY3" fmla="*/ 2930400 h 2930400"/>
              <a:gd name="connsiteX4" fmla="*/ 0 w 5670000"/>
              <a:gd name="connsiteY4" fmla="*/ 0 h 2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000" h="2930400">
                <a:moveTo>
                  <a:pt x="0" y="0"/>
                </a:moveTo>
                <a:lnTo>
                  <a:pt x="5670000" y="0"/>
                </a:lnTo>
                <a:lnTo>
                  <a:pt x="5670000" y="2930400"/>
                </a:lnTo>
                <a:lnTo>
                  <a:pt x="2371725" y="2930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6400" y="3935139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fld id="{D65AA8C1-DB50-4766-B830-5C6422C6A2FA}" type="datetime1">
              <a:rPr lang="nb-NO" smtClean="0">
                <a:solidFill>
                  <a:prstClr val="white"/>
                </a:solidFill>
              </a:rPr>
              <a:pPr/>
              <a:t>28.04.2014</a:t>
            </a:fld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1" y="4698491"/>
            <a:ext cx="475489" cy="44500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61200" y="426669"/>
            <a:ext cx="7427224" cy="47705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1200" y="1507295"/>
            <a:ext cx="7215796" cy="30963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65380" y="4805183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rgbClr val="2B7297"/>
                </a:solidFill>
              </a:defRPr>
            </a:lvl1pPr>
          </a:lstStyle>
          <a:p>
            <a:fld id="{88F28591-A6A6-446A-908D-766452A9DB1F}" type="datetime1">
              <a:rPr lang="nb-NO" smtClean="0"/>
              <a:t>28.04.2014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7875" y="4805183"/>
            <a:ext cx="5049611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00">
                <a:solidFill>
                  <a:srgbClr val="2B729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103759" y="4805183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2B7297"/>
                </a:solidFill>
              </a:defRPr>
            </a:lvl1pPr>
          </a:lstStyle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16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270000" indent="-269875" algn="l" defTabSz="91440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1" y="4698491"/>
            <a:ext cx="475489" cy="44500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61200" y="426669"/>
            <a:ext cx="7427224" cy="47705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1200" y="1507295"/>
            <a:ext cx="7215796" cy="30963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65380" y="4805183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rgbClr val="2B7297"/>
                </a:solidFill>
              </a:defRPr>
            </a:lvl1pPr>
          </a:lstStyle>
          <a:p>
            <a:fld id="{88F28591-A6A6-446A-908D-766452A9DB1F}" type="datetime1">
              <a:rPr lang="nb-NO" smtClean="0"/>
              <a:pPr/>
              <a:t>28.04.2014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7875" y="4805183"/>
            <a:ext cx="5049611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00">
                <a:solidFill>
                  <a:srgbClr val="2B7297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103759" y="4805183"/>
            <a:ext cx="1080000" cy="20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00">
                <a:solidFill>
                  <a:srgbClr val="2B7297"/>
                </a:solidFill>
              </a:defRPr>
            </a:lvl1pPr>
          </a:lstStyle>
          <a:p>
            <a:fld id="{55EC0C5B-342C-47C6-AE3F-44B252F19D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01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rgbClr val="2B7297"/>
          </a:solidFill>
          <a:latin typeface="+mj-lt"/>
          <a:ea typeface="+mj-ea"/>
          <a:cs typeface="+mj-cs"/>
        </a:defRPr>
      </a:lvl1pPr>
    </p:titleStyle>
    <p:bodyStyle>
      <a:lvl1pPr marL="270000" indent="-269875" algn="l" defTabSz="914400" rtl="0" eaLnBrk="1" latinLnBrk="0" hangingPunct="1">
        <a:spcBef>
          <a:spcPts val="0"/>
        </a:spcBef>
        <a:buClr>
          <a:srgbClr val="7AB4CD"/>
        </a:buClr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000" indent="-270000" algn="l" defTabSz="914400" rtl="0" eaLnBrk="1" latinLnBrk="0" hangingPunct="1">
        <a:spcBef>
          <a:spcPts val="0"/>
        </a:spcBef>
        <a:buClr>
          <a:srgbClr val="7AB4CD"/>
        </a:buClr>
        <a:buFont typeface="Calibri" panose="020F050202020403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70000" algn="l" defTabSz="914400" rtl="0" eaLnBrk="1" latinLnBrk="0" hangingPunct="1">
        <a:spcBef>
          <a:spcPts val="0"/>
        </a:spcBef>
        <a:buClr>
          <a:srgbClr val="7AB4CD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rct=j&amp;q=&amp;esrc=s&amp;frm=1&amp;source=images&amp;cd=&amp;cad=rja&amp;docid=sUKeE3wM6A-6UM&amp;tbnid=u2e7BRzKr82yZM:&amp;ved=0CAUQjRw&amp;url=http://www.muslimadnetwork.com/develop-financial-security-with-socially-responsible-investing/&amp;ei=eVpJUrbdM4SftAagsoGwDQ&amp;bvm=bv.53217764,d.bGE&amp;psig=AFQjCNGf3biBgGS1_kqYMLYRSOHC98Y_0w&amp;ust=1380625374291368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hyperlink" Target="http://www.google.com/url?sa=i&amp;rct=j&amp;q=return+chart+icon&amp;source=images&amp;cd=&amp;cad=rja&amp;docid=l-qCqAf4VEpH8M&amp;tbnid=wipVDx69HOSUfM:&amp;ved=0CAUQjRw&amp;url=http://www.psdgraphics.com/graphics/business-graph/comment-page-1/&amp;ei=97EEUtPEDcTCswabroCgDQ&amp;bvm=bv.50500085,d.Yms&amp;psig=AFQjCNEgz1ArXEL5Ij-6dI4EQ-yHChTNxQ&amp;ust=137612577434028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reporting+icon&amp;source=images&amp;cd=&amp;cad=rja&amp;docid=weavPeFwX3rR0M&amp;tbnid=L1nMo9jw4efb7M:&amp;ved=0CAUQjRw&amp;url=http://www.emailserving.com/how-it-works/tracking-and-reporting/&amp;ei=I7QEUuvWDIzKtAaT44CIAg&amp;bvm=bv.50500085,d.Yms&amp;psig=AFQjCNGAfsH_NJrKigHsEW6dqIJ24JbI0A&amp;ust=1376126314769265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png"/><Relationship Id="rId10" Type="http://schemas.openxmlformats.org/officeDocument/2006/relationships/hyperlink" Target="http://www.google.no/url?sa=i&amp;rct=j&amp;q=&amp;esrc=s&amp;frm=1&amp;source=images&amp;cd=&amp;cad=rja&amp;docid=w6OFPd1TsJIqXM&amp;tbnid=cetIFCyz25zP0M:&amp;ved=0CAUQjRw&amp;url=http://www.business2community.com/product-management/effective-ways-for-managing-risk-in-project-management-0131160&amp;ei=EIdOUujJCsLRtAaKrIGYBA&amp;bvm=bv.53537100,d.bGE&amp;psig=AFQjCNGNIIL74Fe71aGn_fZ77i4Clb5D1A&amp;ust=1380964455480661" TargetMode="External"/><Relationship Id="rId4" Type="http://schemas.openxmlformats.org/officeDocument/2006/relationships/hyperlink" Target="http://www.google.com/url?sa=i&amp;rct=j&amp;q=efficiency+icon&amp;source=images&amp;cd=&amp;cad=rja&amp;docid=5p6qI5vk0jMEaM&amp;tbnid=yBxphu1DN7l6YM:&amp;ved=0CAUQjRw&amp;url=http://www.intalio.com/segments/users/streamline/&amp;ei=bbMEUsHEIonwsgaqpIDoAQ&amp;bvm=bv.50500085,d.Yms&amp;psig=AFQjCNECk3KVp8dgfVfwvJDK8HoVWPMIvA&amp;ust=1376126158215152" TargetMode="Externa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6400" y="3003798"/>
            <a:ext cx="7978088" cy="864095"/>
          </a:xfrm>
        </p:spPr>
        <p:txBody>
          <a:bodyPr/>
          <a:lstStyle/>
          <a:p>
            <a:r>
              <a:rPr lang="en-GB" dirty="0" smtClean="0"/>
              <a:t>The management of the government pension fund 2013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3939902"/>
            <a:ext cx="7171200" cy="8640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Hearing before the Standing Committee on Finance and Economic Affairs of the </a:t>
            </a:r>
            <a:r>
              <a:rPr lang="en-GB" dirty="0" err="1" smtClean="0"/>
              <a:t>Storting</a:t>
            </a:r>
            <a:r>
              <a:rPr lang="en-GB" dirty="0" smtClean="0"/>
              <a:t>, 25 </a:t>
            </a:r>
            <a:r>
              <a:rPr lang="en-GB" dirty="0" err="1" smtClean="0"/>
              <a:t>april</a:t>
            </a:r>
            <a:r>
              <a:rPr lang="en-GB" dirty="0" smtClean="0"/>
              <a:t> 2014.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yngve</a:t>
            </a:r>
            <a:r>
              <a:rPr lang="en-GB" dirty="0" smtClean="0"/>
              <a:t> </a:t>
            </a:r>
            <a:r>
              <a:rPr lang="en-GB" dirty="0" err="1" smtClean="0"/>
              <a:t>slyngstad</a:t>
            </a:r>
            <a:r>
              <a:rPr lang="en-GB" dirty="0" smtClean="0"/>
              <a:t>, chief executive officer</a:t>
            </a:r>
            <a:endParaRPr lang="en-GB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lassholder for bilde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Environment-related investments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 smtClean="0"/>
              <a:t>31 Dec. 2013. NOK 31.4 bn. Invested in 166 companies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10</a:t>
            </a:fld>
            <a:endParaRPr lang="nb-NO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6995551"/>
              </p:ext>
            </p:extLst>
          </p:nvPr>
        </p:nvGraphicFramePr>
        <p:xfrm>
          <a:off x="971600" y="1419622"/>
          <a:ext cx="7344815" cy="322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87383" y="4777512"/>
            <a:ext cx="26184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n-NO" sz="600" dirty="0" smtClean="0"/>
              <a:t>Source</a:t>
            </a:r>
            <a:r>
              <a:rPr lang="nn-NO" sz="600" dirty="0"/>
              <a:t>: NBIM, FTSE </a:t>
            </a:r>
            <a:r>
              <a:rPr lang="nn-NO" sz="600" dirty="0" smtClean="0"/>
              <a:t>environment classification</a:t>
            </a:r>
            <a:endParaRPr lang="nn-NO" sz="600" dirty="0"/>
          </a:p>
        </p:txBody>
      </p:sp>
    </p:spTree>
    <p:extLst>
      <p:ext uri="{BB962C8B-B14F-4D97-AF65-F5344CB8AC3E}">
        <p14:creationId xmlns:p14="http://schemas.microsoft.com/office/powerpoint/2010/main" val="18802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6400" y="3003798"/>
            <a:ext cx="7978088" cy="864095"/>
          </a:xfrm>
        </p:spPr>
        <p:txBody>
          <a:bodyPr/>
          <a:lstStyle/>
          <a:p>
            <a:r>
              <a:rPr lang="en-GB" dirty="0" smtClean="0"/>
              <a:t>The management of the government pension fund 2013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3939902"/>
            <a:ext cx="7171200" cy="8640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Hearing before the Standing Committee on Finance and Economic Affairs of the </a:t>
            </a:r>
            <a:r>
              <a:rPr lang="en-GB" dirty="0" err="1" smtClean="0"/>
              <a:t>Storting</a:t>
            </a:r>
            <a:r>
              <a:rPr lang="en-GB" dirty="0" smtClean="0"/>
              <a:t>, 25 </a:t>
            </a:r>
            <a:r>
              <a:rPr lang="en-GB" dirty="0" err="1" smtClean="0"/>
              <a:t>april</a:t>
            </a:r>
            <a:r>
              <a:rPr lang="en-GB" dirty="0" smtClean="0"/>
              <a:t> 2014.</a:t>
            </a:r>
          </a:p>
          <a:p>
            <a:pPr>
              <a:spcAft>
                <a:spcPts val="600"/>
              </a:spcAft>
            </a:pPr>
            <a:r>
              <a:rPr lang="en-GB" dirty="0" err="1" smtClean="0"/>
              <a:t>yngve</a:t>
            </a:r>
            <a:r>
              <a:rPr lang="en-GB" dirty="0" smtClean="0"/>
              <a:t> </a:t>
            </a:r>
            <a:r>
              <a:rPr lang="en-GB" dirty="0" err="1" smtClean="0"/>
              <a:t>slyngstad</a:t>
            </a:r>
            <a:r>
              <a:rPr lang="en-GB" dirty="0" smtClean="0"/>
              <a:t>, chief executive officer</a:t>
            </a:r>
            <a:endParaRPr lang="en-GB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lassholder for bilde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0121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objectives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55776" y="1923678"/>
            <a:ext cx="3384376" cy="2808311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  <a:buFont typeface="Wingdings" pitchFamily="2" charset="2"/>
              <a:buChar char="§"/>
            </a:pPr>
            <a:r>
              <a:rPr lang="en-GB" sz="1600" b="1" dirty="0" smtClean="0"/>
              <a:t>Long-term real return</a:t>
            </a:r>
            <a:endParaRPr lang="en-GB" sz="1600" dirty="0" smtClean="0"/>
          </a:p>
          <a:p>
            <a:pPr lvl="1">
              <a:spcAft>
                <a:spcPts val="2400"/>
              </a:spcAft>
              <a:buFont typeface="Wingdings" pitchFamily="2" charset="2"/>
              <a:buChar char="§"/>
            </a:pPr>
            <a:r>
              <a:rPr lang="en-GB" sz="1600" dirty="0" smtClean="0"/>
              <a:t>Acceptable risk</a:t>
            </a:r>
            <a:endParaRPr lang="en-GB" sz="2800" dirty="0" smtClean="0"/>
          </a:p>
          <a:p>
            <a:pPr lvl="1">
              <a:spcAft>
                <a:spcPts val="2400"/>
              </a:spcAft>
              <a:buFont typeface="Wingdings" pitchFamily="2" charset="2"/>
              <a:buChar char="§"/>
            </a:pPr>
            <a:r>
              <a:rPr lang="en-GB" sz="1600" dirty="0" smtClean="0"/>
              <a:t>Responsible investment</a:t>
            </a:r>
          </a:p>
          <a:p>
            <a:pPr lvl="1">
              <a:spcAft>
                <a:spcPts val="2400"/>
              </a:spcAft>
              <a:buFont typeface="Wingdings" pitchFamily="2" charset="2"/>
              <a:buChar char="§"/>
            </a:pPr>
            <a:r>
              <a:rPr lang="en-GB" sz="1600" dirty="0" smtClean="0"/>
              <a:t>Efficient organisation</a:t>
            </a:r>
            <a:endParaRPr lang="en-GB" sz="2800" dirty="0" smtClean="0"/>
          </a:p>
          <a:p>
            <a:pPr lvl="1">
              <a:spcAft>
                <a:spcPts val="2400"/>
              </a:spcAft>
              <a:buFont typeface="Wingdings" pitchFamily="2" charset="2"/>
              <a:buChar char="§"/>
            </a:pPr>
            <a:r>
              <a:rPr lang="en-GB" sz="1600" dirty="0" smtClean="0"/>
              <a:t>Transparency</a:t>
            </a:r>
          </a:p>
          <a:p>
            <a:pPr>
              <a:spcAft>
                <a:spcPts val="2400"/>
              </a:spcAft>
            </a:pP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5621" y="1797692"/>
            <a:ext cx="18101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 smtClean="0"/>
              <a:t>Objective…</a:t>
            </a:r>
          </a:p>
          <a:p>
            <a:pPr algn="ctr"/>
            <a:endParaRPr lang="en-GB" sz="2400" i="1" dirty="0" smtClean="0"/>
          </a:p>
          <a:p>
            <a:pPr algn="ctr"/>
            <a:endParaRPr lang="en-GB" sz="2400" i="1" dirty="0" smtClean="0"/>
          </a:p>
          <a:p>
            <a:pPr algn="ctr"/>
            <a:endParaRPr lang="en-GB" sz="2400" i="1" dirty="0" smtClean="0"/>
          </a:p>
          <a:p>
            <a:pPr algn="ctr"/>
            <a:endParaRPr lang="en-GB" sz="2400" i="1" dirty="0" smtClean="0"/>
          </a:p>
          <a:p>
            <a:pPr algn="ctr"/>
            <a:r>
              <a:rPr lang="en-GB" sz="2400" i="1" dirty="0" smtClean="0"/>
              <a:t>…subject to</a:t>
            </a:r>
            <a:endParaRPr lang="en-GB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576" y="2331013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psdgraphics.com/wp-content/uploads/2011/09/financial-graph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5097" r="8918" b="4473"/>
          <a:stretch/>
        </p:blipFill>
        <p:spPr bwMode="auto">
          <a:xfrm>
            <a:off x="5790791" y="1329613"/>
            <a:ext cx="1440160" cy="924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intalio.com/wp-content/uploads/2013/01/process-icon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43" y="3541020"/>
            <a:ext cx="651856" cy="48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emailserving.com/graphic/icon2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78" y="4061616"/>
            <a:ext cx="874786" cy="56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ellenzehosting.com/projects/muslim-ad-network/wp-content/uploads/2013/06/socially-responsible-investing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61" y="2841781"/>
            <a:ext cx="996223" cy="56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dn2.business2community.com/wp-content/uploads/2012/02/Risk_Mangagemen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60" y="2366773"/>
            <a:ext cx="570025" cy="42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eturn</a:t>
            </a:r>
            <a:endParaRPr lang="en-GB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smtClean="0"/>
              <a:t>Per cent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3</a:t>
            </a:fld>
            <a:endParaRPr lang="nb-NO" dirty="0"/>
          </a:p>
        </p:txBody>
      </p:sp>
      <p:graphicFrame>
        <p:nvGraphicFramePr>
          <p:cNvPr id="7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957060"/>
              </p:ext>
            </p:extLst>
          </p:nvPr>
        </p:nvGraphicFramePr>
        <p:xfrm>
          <a:off x="998220" y="1407780"/>
          <a:ext cx="7970520" cy="326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93412" y="4762277"/>
            <a:ext cx="26184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n-NO" sz="600" dirty="0" smtClean="0"/>
              <a:t>Source: Norges Bank Investment Management</a:t>
            </a:r>
            <a:endParaRPr lang="nn-NO" sz="600" dirty="0"/>
          </a:p>
        </p:txBody>
      </p:sp>
    </p:spTree>
    <p:extLst>
      <p:ext uri="{BB962C8B-B14F-4D97-AF65-F5344CB8AC3E}">
        <p14:creationId xmlns:p14="http://schemas.microsoft.com/office/powerpoint/2010/main" val="5005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Cumulative returns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GB" dirty="0" smtClean="0"/>
              <a:t>alue and benchmark index since 1998 (31. Dec. 1997=100)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10224"/>
              </p:ext>
            </p:extLst>
          </p:nvPr>
        </p:nvGraphicFramePr>
        <p:xfrm>
          <a:off x="990600" y="1432560"/>
          <a:ext cx="7955280" cy="32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93412" y="4762277"/>
            <a:ext cx="26184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600" dirty="0" smtClean="0"/>
              <a:t>Source: </a:t>
            </a:r>
            <a:r>
              <a:rPr lang="en-GB" sz="600" dirty="0" err="1" smtClean="0"/>
              <a:t>Norges</a:t>
            </a:r>
            <a:r>
              <a:rPr lang="en-GB" sz="600" dirty="0" smtClean="0"/>
              <a:t> Bank Investment Management</a:t>
            </a:r>
            <a:endParaRPr lang="en-GB" sz="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94341"/>
              </p:ext>
            </p:extLst>
          </p:nvPr>
        </p:nvGraphicFramePr>
        <p:xfrm>
          <a:off x="1763688" y="1635646"/>
          <a:ext cx="3810027" cy="538485"/>
        </p:xfrm>
        <a:graphic>
          <a:graphicData uri="http://schemas.openxmlformats.org/drawingml/2006/table">
            <a:tbl>
              <a:tblPr firstRow="1" bandRow="1">
                <a:tableStyleId>{BC7CF3A3-D7E9-4874-94A5-42DF93ECD00C}</a:tableStyleId>
              </a:tblPr>
              <a:tblGrid>
                <a:gridCol w="2128520"/>
                <a:gridCol w="836613"/>
                <a:gridCol w="844894"/>
              </a:tblGrid>
              <a:tr h="179631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 years</a:t>
                      </a:r>
                    </a:p>
                    <a:p>
                      <a:pPr algn="ctr" fontAlgn="b"/>
                      <a:r>
                        <a:rPr lang="en-GB" sz="1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(1998-2013)</a:t>
                      </a:r>
                      <a:endParaRPr lang="en-GB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years</a:t>
                      </a:r>
                    </a:p>
                    <a:p>
                      <a:pPr algn="ctr" fontAlgn="b"/>
                      <a:r>
                        <a:rPr lang="en-GB" sz="1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(2009-2013)</a:t>
                      </a:r>
                      <a:endParaRPr lang="en-GB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53114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Excess</a:t>
                      </a:r>
                      <a:r>
                        <a:rPr lang="en-GB" sz="12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returns </a:t>
                      </a:r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(annualised)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0.31 %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800" marR="180000" marT="10800" marB="0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1.16 %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800" marR="180000" marT="10800" marB="0" anchor="ctr"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Cost-effective </a:t>
            </a:r>
            <a:r>
              <a:rPr lang="en-GB" dirty="0"/>
              <a:t>management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Operating costs. Share of the fund’s market value. </a:t>
            </a:r>
            <a:r>
              <a:rPr lang="en-GB" dirty="0" smtClean="0"/>
              <a:t>Basis points.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5</a:t>
            </a:fld>
            <a:endParaRPr lang="nb-NO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09767"/>
              </p:ext>
            </p:extLst>
          </p:nvPr>
        </p:nvGraphicFramePr>
        <p:xfrm>
          <a:off x="998740" y="1419622"/>
          <a:ext cx="79657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93412" y="4762277"/>
            <a:ext cx="26184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600" dirty="0" smtClean="0"/>
              <a:t>Source: </a:t>
            </a:r>
            <a:r>
              <a:rPr lang="en-GB" sz="600" dirty="0" err="1" smtClean="0"/>
              <a:t>Norges</a:t>
            </a:r>
            <a:r>
              <a:rPr lang="en-GB" sz="600" dirty="0" smtClean="0"/>
              <a:t> Bank Investment Management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19536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Asset allocation of transactions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961200" y="901397"/>
            <a:ext cx="7931280" cy="246221"/>
          </a:xfrm>
        </p:spPr>
        <p:txBody>
          <a:bodyPr/>
          <a:lstStyle/>
          <a:p>
            <a:r>
              <a:rPr lang="en-GB" sz="1600" dirty="0" smtClean="0"/>
              <a:t>Net monthly purchases (NOK </a:t>
            </a:r>
            <a:r>
              <a:rPr lang="en-GB" sz="1600" dirty="0" err="1" smtClean="0"/>
              <a:t>bn</a:t>
            </a:r>
            <a:r>
              <a:rPr lang="en-GB" sz="1600" dirty="0" smtClean="0"/>
              <a:t>) and global equity index (31 Dec. 1997=100)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6</a:t>
            </a:fld>
            <a:endParaRPr lang="nb-NO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027760"/>
              </p:ext>
            </p:extLst>
          </p:nvPr>
        </p:nvGraphicFramePr>
        <p:xfrm>
          <a:off x="946150" y="1416050"/>
          <a:ext cx="7874322" cy="339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93412" y="4762277"/>
            <a:ext cx="26184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600" dirty="0" smtClean="0"/>
              <a:t>Source: </a:t>
            </a:r>
            <a:r>
              <a:rPr lang="en-GB" sz="600" dirty="0" err="1" smtClean="0"/>
              <a:t>Norges</a:t>
            </a:r>
            <a:r>
              <a:rPr lang="en-GB" sz="600" dirty="0" smtClean="0"/>
              <a:t> Bank Investment Management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4134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and responsible owner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7</a:t>
            </a:fld>
            <a:endParaRPr lang="nb-NO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23037"/>
              </p:ext>
            </p:extLst>
          </p:nvPr>
        </p:nvGraphicFramePr>
        <p:xfrm>
          <a:off x="971600" y="1275606"/>
          <a:ext cx="7020243" cy="33949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0280"/>
                <a:gridCol w="4499963"/>
              </a:tblGrid>
              <a:tr h="377402">
                <a:tc rowSpan="3"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Our policies for all companies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en-GB" sz="16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standards</a:t>
                      </a:r>
                      <a:endParaRPr lang="en-GB" sz="16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BEF"/>
                    </a:solidFill>
                  </a:tcPr>
                </a:tc>
              </a:tr>
              <a:tr h="2701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</a:t>
                      </a:r>
                      <a:r>
                        <a:rPr lang="en-GB" sz="16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expectations</a:t>
                      </a:r>
                      <a:endParaRPr lang="en-GB" sz="16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8EBEF"/>
                    </a:solidFill>
                  </a:tcPr>
                </a:tc>
              </a:tr>
              <a:tr h="2701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and co-operation</a:t>
                      </a:r>
                      <a:r>
                        <a:rPr lang="en-GB" sz="16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other investors</a:t>
                      </a:r>
                      <a:endParaRPr lang="en-GB" sz="16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101">
                <a:tc rowSpan="3">
                  <a:txBody>
                    <a:bodyPr/>
                    <a:lstStyle/>
                    <a:p>
                      <a:r>
                        <a:rPr lang="en-GB" sz="1600" b="1" noProof="0" dirty="0" smtClean="0"/>
                        <a:t>Contact with companies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Voting</a:t>
                      </a:r>
                    </a:p>
                  </a:txBody>
                  <a:tcPr>
                    <a:solidFill>
                      <a:srgbClr val="CDD5DE"/>
                    </a:solidFill>
                  </a:tcPr>
                </a:tc>
              </a:tr>
              <a:tr h="2701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r>
                        <a:rPr lang="en-GB" sz="16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meetings</a:t>
                      </a:r>
                      <a:endParaRPr lang="en-GB" sz="16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DD5DE"/>
                    </a:solidFill>
                  </a:tcPr>
                </a:tc>
              </a:tr>
              <a:tr h="2701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 contact</a:t>
                      </a:r>
                    </a:p>
                  </a:txBody>
                  <a:tcPr/>
                </a:tc>
              </a:tr>
              <a:tr h="270101">
                <a:tc rowSpan="4">
                  <a:txBody>
                    <a:bodyPr/>
                    <a:lstStyle/>
                    <a:p>
                      <a:r>
                        <a:rPr lang="en-GB" sz="1600" b="1" noProof="0" dirty="0" smtClean="0"/>
                        <a:t>Fund surveillance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assessment</a:t>
                      </a:r>
                      <a:r>
                        <a:rPr lang="en-GB" sz="16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monitoring</a:t>
                      </a:r>
                      <a:endParaRPr lang="en-GB" sz="1600" b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1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areas and sector compliance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</a:tr>
              <a:tr h="2701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Divestments</a:t>
                      </a:r>
                    </a:p>
                  </a:txBody>
                  <a:tcPr/>
                </a:tc>
              </a:tr>
              <a:tr h="2701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Environment-related investments</a:t>
                      </a:r>
                    </a:p>
                  </a:txBody>
                  <a:tcPr>
                    <a:solidFill>
                      <a:srgbClr val="E8EB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Responsible investor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Isosceles Triangle 6"/>
          <p:cNvSpPr/>
          <p:nvPr/>
        </p:nvSpPr>
        <p:spPr>
          <a:xfrm rot="5400000">
            <a:off x="2452085" y="2902585"/>
            <a:ext cx="2397340" cy="37489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39952" y="1851670"/>
            <a:ext cx="3672408" cy="10103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72000" tIns="0" rIns="0" bIns="0" rtlCol="0" anchor="ctr" anchorCtr="0">
            <a:normAutofit/>
          </a:bodyPr>
          <a:lstStyle>
            <a:lvl1pPr marL="270000" indent="-269875" algn="l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34000" algn="l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Calibri" panose="020F0502020204030204" pitchFamily="34" charset="0"/>
              <a:buChar char="–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spcBef>
                <a:spcPts val="0"/>
              </a:spcBef>
              <a:buClr>
                <a:srgbClr val="7AB4CD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Long-term risks:</a:t>
            </a:r>
            <a:endParaRPr lang="en-GB" sz="1400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/>
              </a:buClr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Children’s rights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Climate change</a:t>
            </a:r>
          </a:p>
          <a:p>
            <a:pPr>
              <a:buClr>
                <a:schemeClr val="bg1"/>
              </a:buClr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Water management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39952" y="2931790"/>
            <a:ext cx="36724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72000" tIns="0" rIns="0" bIns="0" rtlCol="0" anchor="ctr">
            <a:noAutofit/>
          </a:bodyPr>
          <a:lstStyle>
            <a:lvl1pPr marL="266400" indent="-2664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i="1" dirty="0" smtClean="0">
                <a:solidFill>
                  <a:srgbClr val="AA9D71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 Markets:</a:t>
            </a:r>
          </a:p>
          <a:p>
            <a:pPr fontAlgn="base">
              <a:spcAft>
                <a:spcPct val="0"/>
              </a:spcAft>
              <a:buClr>
                <a:srgbClr val="FFFFFF"/>
              </a:buClr>
            </a:pPr>
            <a:r>
              <a:rPr lang="en-GB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Well-functioning financial markets</a:t>
            </a:r>
            <a:endParaRPr lang="en-GB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39952" y="3651870"/>
            <a:ext cx="367240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72000" tIns="0" rIns="0" bIns="0" rtlCol="0" anchor="ctr">
            <a:noAutofit/>
          </a:bodyPr>
          <a:lstStyle>
            <a:lvl1pPr marL="266400" indent="-2664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381AC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Corporate governance:</a:t>
            </a:r>
            <a:endParaRPr lang="en-GB" sz="1400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FFFF"/>
              </a:buClr>
            </a:pPr>
            <a:r>
              <a:rPr lang="en-GB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Equal treatment of shareholders</a:t>
            </a:r>
          </a:p>
          <a:p>
            <a:pPr marL="285750" indent="-285750">
              <a:buClr>
                <a:srgbClr val="FFFFFF"/>
              </a:buClr>
            </a:pPr>
            <a:r>
              <a:rPr lang="en-GB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Shareholder influence and board accountability</a:t>
            </a:r>
            <a:endParaRPr lang="en-GB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136910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Investor characteristics</a:t>
            </a:r>
            <a:endParaRPr lang="en-GB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369100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Active ownership focus areas</a:t>
            </a:r>
            <a:endParaRPr lang="en-GB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0111884"/>
              </p:ext>
            </p:extLst>
          </p:nvPr>
        </p:nvGraphicFramePr>
        <p:xfrm>
          <a:off x="971600" y="1851670"/>
          <a:ext cx="229364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7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 divestments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EC0C5B-342C-47C6-AE3F-44B252F19D8E}" type="slidenum">
              <a:rPr lang="nb-NO" smtClean="0"/>
              <a:pPr/>
              <a:t>9</a:t>
            </a:fld>
            <a:endParaRPr lang="nb-NO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134704"/>
              </p:ext>
            </p:extLst>
          </p:nvPr>
        </p:nvGraphicFramePr>
        <p:xfrm>
          <a:off x="971599" y="1203598"/>
          <a:ext cx="7704857" cy="353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93412" y="4762277"/>
            <a:ext cx="26184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n-NO" sz="600" dirty="0" smtClean="0"/>
              <a:t>Kilde</a:t>
            </a:r>
            <a:r>
              <a:rPr lang="nn-NO" sz="600" dirty="0"/>
              <a:t>: </a:t>
            </a:r>
            <a:r>
              <a:rPr lang="nn-NO" sz="600" dirty="0" smtClean="0"/>
              <a:t>Norges Bank Investment Management</a:t>
            </a:r>
            <a:endParaRPr lang="nn-NO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4004642" y="2506419"/>
            <a:ext cx="192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Number of companies and motivation</a:t>
            </a:r>
            <a:endParaRPr lang="en-GB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1200" y="1419622"/>
            <a:ext cx="5555016" cy="1080120"/>
          </a:xfrm>
        </p:spPr>
        <p:txBody>
          <a:bodyPr/>
          <a:lstStyle/>
          <a:p>
            <a:pPr>
              <a:buClr>
                <a:srgbClr val="2C7399"/>
              </a:buClr>
            </a:pPr>
            <a:r>
              <a:rPr lang="en-GB" sz="1200" dirty="0" smtClean="0"/>
              <a:t>Companies whose long-term business model is assessed to be unsustainable</a:t>
            </a:r>
          </a:p>
          <a:p>
            <a:pPr>
              <a:buClr>
                <a:srgbClr val="2C7399"/>
              </a:buClr>
            </a:pPr>
            <a:endParaRPr lang="en-GB" sz="1200" dirty="0" smtClean="0"/>
          </a:p>
          <a:p>
            <a:pPr>
              <a:buClr>
                <a:srgbClr val="2C7399"/>
              </a:buClr>
            </a:pPr>
            <a:r>
              <a:rPr lang="en-GB" sz="1200" dirty="0" smtClean="0"/>
              <a:t>Specific sectors and regions that are particularly challenging</a:t>
            </a:r>
          </a:p>
          <a:p>
            <a:pPr lvl="1">
              <a:buClr>
                <a:srgbClr val="2C7399"/>
              </a:buClr>
            </a:pPr>
            <a:r>
              <a:rPr lang="en-GB" sz="1100" dirty="0" smtClean="0"/>
              <a:t>Gold mining</a:t>
            </a:r>
          </a:p>
          <a:p>
            <a:pPr lvl="1">
              <a:buClr>
                <a:srgbClr val="2C7399"/>
              </a:buClr>
            </a:pPr>
            <a:r>
              <a:rPr lang="en-GB" sz="1100" dirty="0" smtClean="0"/>
              <a:t>Coal mining</a:t>
            </a:r>
          </a:p>
          <a:p>
            <a:pPr lvl="1">
              <a:buClr>
                <a:srgbClr val="2C7399"/>
              </a:buClr>
            </a:pPr>
            <a:r>
              <a:rPr lang="en-GB" sz="1100" dirty="0" smtClean="0"/>
              <a:t>Palm oil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68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IM_PPT_NOR">
  <a:themeElements>
    <a:clrScheme name="Norges B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C7399"/>
      </a:accent1>
      <a:accent2>
        <a:srgbClr val="B0DEF1"/>
      </a:accent2>
      <a:accent3>
        <a:srgbClr val="643264"/>
      </a:accent3>
      <a:accent4>
        <a:srgbClr val="C3B996"/>
      </a:accent4>
      <a:accent5>
        <a:srgbClr val="007D82"/>
      </a:accent5>
      <a:accent6>
        <a:srgbClr val="003C67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BIM_PPT_NOR_v1">
  <a:themeElements>
    <a:clrScheme name="Norges Ban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C7399"/>
      </a:accent1>
      <a:accent2>
        <a:srgbClr val="B0DEF1"/>
      </a:accent2>
      <a:accent3>
        <a:srgbClr val="643264"/>
      </a:accent3>
      <a:accent4>
        <a:srgbClr val="C3B996"/>
      </a:accent4>
      <a:accent5>
        <a:srgbClr val="007D82"/>
      </a:accent5>
      <a:accent6>
        <a:srgbClr val="003C67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BIM">
    <a:dk1>
      <a:srgbClr val="000000"/>
    </a:dk1>
    <a:lt1>
      <a:srgbClr val="FFFFFF"/>
    </a:lt1>
    <a:dk2>
      <a:srgbClr val="000000"/>
    </a:dk2>
    <a:lt2>
      <a:srgbClr val="808080"/>
    </a:lt2>
    <a:accent1>
      <a:srgbClr val="5381AC"/>
    </a:accent1>
    <a:accent2>
      <a:srgbClr val="0098CD"/>
    </a:accent2>
    <a:accent3>
      <a:srgbClr val="FD4239"/>
    </a:accent3>
    <a:accent4>
      <a:srgbClr val="5F6A72"/>
    </a:accent4>
    <a:accent5>
      <a:srgbClr val="002878"/>
    </a:accent5>
    <a:accent6>
      <a:srgbClr val="AA9D71"/>
    </a:accent6>
    <a:hlink>
      <a:srgbClr val="4C6600"/>
    </a:hlink>
    <a:folHlink>
      <a:srgbClr val="7299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NBIM_PPT_NOR</Template>
  <TotalTime>1214</TotalTime>
  <Words>333</Words>
  <Application>Microsoft Office PowerPoint</Application>
  <PresentationFormat>On-screen Show (16:9)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NBIM_PPT_NOR</vt:lpstr>
      <vt:lpstr>NBIM_PPT_NOR_v1</vt:lpstr>
      <vt:lpstr>The management of the government pension fund 2013</vt:lpstr>
      <vt:lpstr>Management objectives</vt:lpstr>
      <vt:lpstr>Return</vt:lpstr>
      <vt:lpstr>Cumulative returns</vt:lpstr>
      <vt:lpstr>Cost-effective management</vt:lpstr>
      <vt:lpstr>Asset allocation of transactions</vt:lpstr>
      <vt:lpstr>Active and responsible owner</vt:lpstr>
      <vt:lpstr>Responsible investor</vt:lpstr>
      <vt:lpstr>Sector divestments</vt:lpstr>
      <vt:lpstr>Environment-related investments</vt:lpstr>
      <vt:lpstr>The management of the government pension fund 2013</vt:lpstr>
    </vt:vector>
  </TitlesOfParts>
  <Company>Norges Bank Investment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Taraldsen, Bjørn</dc:creator>
  <dc:description>template by addpoint.no</dc:description>
  <cp:lastModifiedBy>Aaltvedt, Line</cp:lastModifiedBy>
  <cp:revision>121</cp:revision>
  <cp:lastPrinted>2014-04-23T06:22:55Z</cp:lastPrinted>
  <dcterms:created xsi:type="dcterms:W3CDTF">2014-04-07T08:07:37Z</dcterms:created>
  <dcterms:modified xsi:type="dcterms:W3CDTF">2014-04-28T11:57:43Z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